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464" r:id="rId3"/>
    <p:sldId id="521" r:id="rId4"/>
    <p:sldId id="523" r:id="rId5"/>
    <p:sldId id="515" r:id="rId6"/>
    <p:sldId id="292" r:id="rId7"/>
    <p:sldId id="525" r:id="rId8"/>
    <p:sldId id="526" r:id="rId9"/>
    <p:sldId id="524" r:id="rId10"/>
    <p:sldId id="527" r:id="rId11"/>
    <p:sldId id="528" r:id="rId12"/>
    <p:sldId id="529" r:id="rId13"/>
    <p:sldId id="530" r:id="rId14"/>
    <p:sldId id="531" r:id="rId15"/>
    <p:sldId id="532" r:id="rId16"/>
    <p:sldId id="533" r:id="rId17"/>
    <p:sldId id="534" r:id="rId18"/>
    <p:sldId id="572" r:id="rId19"/>
    <p:sldId id="535" r:id="rId20"/>
    <p:sldId id="539" r:id="rId21"/>
    <p:sldId id="540" r:id="rId22"/>
    <p:sldId id="536" r:id="rId23"/>
    <p:sldId id="537" r:id="rId24"/>
    <p:sldId id="544" r:id="rId25"/>
    <p:sldId id="545" r:id="rId26"/>
    <p:sldId id="549" r:id="rId27"/>
    <p:sldId id="546" r:id="rId28"/>
    <p:sldId id="547" r:id="rId29"/>
    <p:sldId id="548" r:id="rId30"/>
    <p:sldId id="538" r:id="rId31"/>
    <p:sldId id="550" r:id="rId32"/>
    <p:sldId id="541" r:id="rId33"/>
    <p:sldId id="542" r:id="rId34"/>
    <p:sldId id="543" r:id="rId35"/>
    <p:sldId id="573" r:id="rId36"/>
    <p:sldId id="551" r:id="rId37"/>
    <p:sldId id="552" r:id="rId38"/>
    <p:sldId id="564" r:id="rId39"/>
    <p:sldId id="565" r:id="rId40"/>
    <p:sldId id="566" r:id="rId41"/>
    <p:sldId id="567" r:id="rId42"/>
    <p:sldId id="297" r:id="rId43"/>
    <p:sldId id="505" r:id="rId44"/>
    <p:sldId id="508" r:id="rId45"/>
    <p:sldId id="509" r:id="rId46"/>
    <p:sldId id="295" r:id="rId47"/>
    <p:sldId id="510" r:id="rId48"/>
    <p:sldId id="568" r:id="rId49"/>
    <p:sldId id="569" r:id="rId50"/>
    <p:sldId id="553" r:id="rId51"/>
    <p:sldId id="554" r:id="rId52"/>
    <p:sldId id="570" r:id="rId53"/>
    <p:sldId id="555" r:id="rId54"/>
    <p:sldId id="556" r:id="rId55"/>
    <p:sldId id="557" r:id="rId56"/>
    <p:sldId id="507" r:id="rId57"/>
    <p:sldId id="558" r:id="rId58"/>
    <p:sldId id="559" r:id="rId59"/>
    <p:sldId id="560" r:id="rId60"/>
    <p:sldId id="561" r:id="rId61"/>
    <p:sldId id="562" r:id="rId62"/>
    <p:sldId id="563" r:id="rId63"/>
    <p:sldId id="571" r:id="rId64"/>
    <p:sldId id="5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6"/>
    <p:restoredTop sz="96327"/>
  </p:normalViewPr>
  <p:slideViewPr>
    <p:cSldViewPr snapToGrid="0">
      <p:cViewPr varScale="1">
        <p:scale>
          <a:sx n="102" d="100"/>
          <a:sy n="102" d="100"/>
        </p:scale>
        <p:origin x="192" y="1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2591A-3360-5949-83CA-F0FA62718DC5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64F89-3964-D041-9511-CE24D34D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249B-1B59-1F13-4AEA-FA67E7C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363FD-E79B-EB3C-401E-5CDC2621A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1D504-99DC-D5FE-37E2-10D556BF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9C691-F2E5-A21F-36F4-FF747B8C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EDE7-69D0-ECF1-BABC-0E99EBE1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6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5F7A-C822-9515-9950-17D206E0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60558-B002-54AE-6A4A-ED9AECF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BFD3-9ADE-FAE8-823B-67B7B9D9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496-6B22-5691-44AF-DEF85EF9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7C3A8-0F3E-336B-2A62-EFC3C9C7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A2BFE-2DFA-364A-0CA9-73ECE83F0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FFFC8-30FE-B056-69F9-B8C1DBEB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03927-3144-CDBD-8E0E-F931177F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3AD19-4996-FBE1-9FC6-6C2F6455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610A-63E5-CEB7-7AC3-8072C478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AA9B-46F5-241C-32ED-4049FED8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3DC5-ED1A-4CF1-DE88-DA7F74B66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6C36-D114-6049-F475-FB84419F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D0F5-1F0C-6B05-1C24-8EA4E0F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48C4-7118-EB6A-3397-0B825375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1040-4C29-FD33-2A32-E0543E9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DCD27-7DD2-5586-245B-6F24BAF3F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8A266-DD59-5E6E-5B41-8DEF4351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7029-7743-94F6-BF23-B1C2CF18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D84E-F35E-28A4-6F72-5853AD97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2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0252-F17D-A628-4F74-07B04CBF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F5AA-FD2F-36AB-D36B-EA36CBD82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DCE34-8D61-B30A-4E48-FD60321F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0C108-4100-60A5-602C-81BEC455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9A7E-7A04-DDEC-FF53-1E6E6EDB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A817-1974-366F-29D7-7ED89F2D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8804-21CF-02F4-35EC-33305FD6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C946-B6D0-A919-C3FF-1344C545B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640C1-79AC-B66F-FC8D-F12527456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54D1F-B874-546F-C3AA-72BE7BD41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1F150-A499-1863-10CA-99C598B5C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48573-219F-1F24-B9A1-797ECBAC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4589-41C2-BD6B-07A9-0406EC35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ED3E5-FCB1-BD2E-5404-B1B50004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5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CD15-CA3D-AE28-4BE9-96BB6DFA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C45C-D595-FC62-2CD2-332F3224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2399B-AEF9-1B2F-0D5A-51554432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420D2-B469-2C61-2626-1D06EACF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7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88F84-3AA7-1CB0-9950-83D4FEF6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F3050-FD2C-9B7D-112D-F91257C1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EE8AF-6CAB-AD93-3409-8A762BB8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DCD0-B0D1-F621-58FB-7084736B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91AA-A812-47D7-AF00-0EAA4950E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F327-214A-B79D-97F1-DB0CB8CA9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B83B-B224-2664-EF35-7D2B03CB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3941-43F9-3C83-8E6C-F5930E6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CC846-6DB9-FA5C-5EA8-D0B6EA35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61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0E4B-0106-925D-1B54-33CC6DA3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02A31-E83C-B513-475C-358F6A472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25E8-ADF3-9F69-0FFA-A0527E427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93262-2DA4-55D3-9C67-E30616BD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D8876-6E1A-5CFC-4068-091528B0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45AC7-32C8-3F74-7B71-48050B8D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EF457-36B0-17D0-847B-F76F7B79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ED5CD-EC0B-086B-F039-EB1ECE50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C2DE-B987-5D45-0831-C43037E50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19178-08FF-494A-90B1-10DC0B856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865E-6231-27E9-A361-7F234CDEC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DBD49-7871-8636-332D-3A6D035C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Quasi-Experiments and Causal Analysis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vored empirical technique by choice of coffee maker Regression ...">
            <a:extLst>
              <a:ext uri="{FF2B5EF4-FFF2-40B4-BE49-F238E27FC236}">
                <a16:creationId xmlns:a16="http://schemas.microsoft.com/office/drawing/2014/main" id="{B76CF490-BAD3-CB3B-A347-8550760C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854" y="640080"/>
            <a:ext cx="6361499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80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CD2E-9661-A152-E36C-74138C94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7531100" cy="1325563"/>
          </a:xfrm>
        </p:spPr>
        <p:txBody>
          <a:bodyPr/>
          <a:lstStyle/>
          <a:p>
            <a:r>
              <a:rPr lang="en-US" dirty="0"/>
              <a:t>Matching: Severing Links like an RCT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C3696857-F4D1-A45A-2C6F-A288585F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8C6BE-DBAD-B0F0-A515-D6760CC81E94}"/>
              </a:ext>
            </a:extLst>
          </p:cNvPr>
          <p:cNvSpPr txBox="1"/>
          <p:nvPr/>
        </p:nvSpPr>
        <p:spPr>
          <a:xfrm>
            <a:off x="2959222" y="52826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BB34D-3FFF-A213-0761-4741752A63CC}"/>
              </a:ext>
            </a:extLst>
          </p:cNvPr>
          <p:cNvSpPr txBox="1"/>
          <p:nvPr/>
        </p:nvSpPr>
        <p:spPr>
          <a:xfrm>
            <a:off x="2980827" y="36006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4A784-0C3A-84CF-B2CE-21C63742693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846645" y="46778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4D5A1A-28A2-E0A7-6001-1F30CAC5E860}"/>
              </a:ext>
            </a:extLst>
          </p:cNvPr>
          <p:cNvSpPr txBox="1"/>
          <p:nvPr/>
        </p:nvSpPr>
        <p:spPr>
          <a:xfrm>
            <a:off x="1841148" y="1906934"/>
            <a:ext cx="40374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Non-Random Selection for Substrate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81C065-8F0B-A3E7-67A0-6F94FEAE63E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3851097" y="2984152"/>
            <a:ext cx="8774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59">
            <a:extLst>
              <a:ext uri="{FF2B5EF4-FFF2-40B4-BE49-F238E27FC236}">
                <a16:creationId xmlns:a16="http://schemas.microsoft.com/office/drawing/2014/main" id="{C30D8DCB-E226-613F-3D39-D59BA91A5049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H="1" flipV="1">
            <a:off x="1841148" y="2445543"/>
            <a:ext cx="1118074" cy="3129470"/>
          </a:xfrm>
          <a:prstGeom prst="bentConnector3">
            <a:avLst>
              <a:gd name="adj1" fmla="val -20446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D47541-30B0-C1C8-C722-A085F9C31C84}"/>
              </a:ext>
            </a:extLst>
          </p:cNvPr>
          <p:cNvSpPr txBox="1"/>
          <p:nvPr/>
        </p:nvSpPr>
        <p:spPr>
          <a:xfrm>
            <a:off x="3549951" y="2663755"/>
            <a:ext cx="611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99BFB-5FE5-184D-58A1-7AC048CC7C40}"/>
              </a:ext>
            </a:extLst>
          </p:cNvPr>
          <p:cNvSpPr txBox="1"/>
          <p:nvPr/>
        </p:nvSpPr>
        <p:spPr>
          <a:xfrm>
            <a:off x="1306196" y="3200398"/>
            <a:ext cx="611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1D19C-4C54-5B04-FA14-5AC590A05882}"/>
              </a:ext>
            </a:extLst>
          </p:cNvPr>
          <p:cNvSpPr txBox="1"/>
          <p:nvPr/>
        </p:nvSpPr>
        <p:spPr>
          <a:xfrm>
            <a:off x="7772400" y="6634490"/>
            <a:ext cx="1460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</a:t>
            </a:r>
            <a:r>
              <a:rPr lang="en-US" sz="1100" dirty="0" err="1">
                <a:solidFill>
                  <a:schemeClr val="bg1"/>
                </a:solidFill>
              </a:rPr>
              <a:t>MemeMedianMode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C1B4-B414-A5D2-54C7-22DA1059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58" y="100828"/>
            <a:ext cx="10515600" cy="1325563"/>
          </a:xfrm>
        </p:spPr>
        <p:txBody>
          <a:bodyPr/>
          <a:lstStyle/>
          <a:p>
            <a:r>
              <a:rPr lang="en-US" dirty="0"/>
              <a:t>The Basic Problem: Confounding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D848E5-0B72-DEAF-B1E1-628E1312460B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C4BCC4-08A8-8BC5-1DBD-1738500E8716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flipH="1" flipV="1">
            <a:off x="1924954" y="2857908"/>
            <a:ext cx="1021491" cy="101238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57DB5-B50A-ADE5-2008-33F8D0B0318C}"/>
              </a:ext>
            </a:extLst>
          </p:cNvPr>
          <p:cNvCxnSpPr>
            <a:cxnSpLocks/>
            <a:stCxn id="21" idx="1"/>
            <a:endCxn id="4" idx="3"/>
          </p:cNvCxnSpPr>
          <p:nvPr/>
        </p:nvCxnSpPr>
        <p:spPr>
          <a:xfrm flipH="1">
            <a:off x="2083202" y="3870291"/>
            <a:ext cx="863243" cy="124847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3AA480-191F-57E8-3787-1275849FB573}"/>
              </a:ext>
            </a:extLst>
          </p:cNvPr>
          <p:cNvGrpSpPr/>
          <p:nvPr/>
        </p:nvGrpSpPr>
        <p:grpSpPr>
          <a:xfrm>
            <a:off x="306758" y="2442409"/>
            <a:ext cx="5676203" cy="3091859"/>
            <a:chOff x="319458" y="2222043"/>
            <a:chExt cx="6767137" cy="36860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A545D7-F34B-F3D7-0B91-B2E30EC5FB51}"/>
                </a:ext>
              </a:extLst>
            </p:cNvPr>
            <p:cNvSpPr txBox="1"/>
            <p:nvPr/>
          </p:nvSpPr>
          <p:spPr>
            <a:xfrm>
              <a:off x="319458" y="4917430"/>
              <a:ext cx="2117866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Wildfire</a:t>
              </a:r>
            </a:p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Probability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781849-34ED-E8B8-94FC-2E619B9D8F6E}"/>
                </a:ext>
              </a:extLst>
            </p:cNvPr>
            <p:cNvSpPr txBox="1"/>
            <p:nvPr/>
          </p:nvSpPr>
          <p:spPr>
            <a:xfrm>
              <a:off x="508122" y="2222043"/>
              <a:ext cx="1740541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Livestock Grazing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A48854-4D4B-3937-B325-C2514CCFD3BC}"/>
                </a:ext>
              </a:extLst>
            </p:cNvPr>
            <p:cNvSpPr txBox="1"/>
            <p:nvPr/>
          </p:nvSpPr>
          <p:spPr>
            <a:xfrm>
              <a:off x="3466478" y="3429000"/>
              <a:ext cx="3620117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Land Properties Good for Grazing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80E8680-167A-D6DD-BE7F-28E8758C5E51}"/>
              </a:ext>
            </a:extLst>
          </p:cNvPr>
          <p:cNvSpPr/>
          <p:nvPr/>
        </p:nvSpPr>
        <p:spPr>
          <a:xfrm>
            <a:off x="7004452" y="1487488"/>
            <a:ext cx="5023523" cy="460851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62F0D-3FA6-75E2-BE01-DEACFBCB02BF}"/>
              </a:ext>
            </a:extLst>
          </p:cNvPr>
          <p:cNvSpPr txBox="1"/>
          <p:nvPr/>
        </p:nvSpPr>
        <p:spPr>
          <a:xfrm rot="16200000">
            <a:off x="6212057" y="3868564"/>
            <a:ext cx="100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Fire?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30DED-8054-4253-F8FA-B24B99DB232E}"/>
              </a:ext>
            </a:extLst>
          </p:cNvPr>
          <p:cNvSpPr txBox="1"/>
          <p:nvPr/>
        </p:nvSpPr>
        <p:spPr>
          <a:xfrm>
            <a:off x="8178800" y="6007100"/>
            <a:ext cx="2385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Soil Moisture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2C4C45-15E8-3DB4-4FF7-520BAD0C37E3}"/>
              </a:ext>
            </a:extLst>
          </p:cNvPr>
          <p:cNvSpPr/>
          <p:nvPr/>
        </p:nvSpPr>
        <p:spPr>
          <a:xfrm>
            <a:off x="10261600" y="2442409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A710A1-2B6B-C382-5D8B-BC8BEF1F730F}"/>
              </a:ext>
            </a:extLst>
          </p:cNvPr>
          <p:cNvSpPr/>
          <p:nvPr/>
        </p:nvSpPr>
        <p:spPr>
          <a:xfrm>
            <a:off x="11103809" y="2959915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B5F89E-FED5-57AF-05D4-6BC392687CBA}"/>
              </a:ext>
            </a:extLst>
          </p:cNvPr>
          <p:cNvSpPr/>
          <p:nvPr/>
        </p:nvSpPr>
        <p:spPr>
          <a:xfrm>
            <a:off x="10468068" y="302341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B74146-4CC0-1108-AB8A-BCE7B6196F5D}"/>
              </a:ext>
            </a:extLst>
          </p:cNvPr>
          <p:cNvSpPr/>
          <p:nvPr/>
        </p:nvSpPr>
        <p:spPr>
          <a:xfrm>
            <a:off x="10761582" y="256740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00DE8-8C4A-0A0F-C19E-FE419FD781EF}"/>
              </a:ext>
            </a:extLst>
          </p:cNvPr>
          <p:cNvSpPr txBox="1"/>
          <p:nvPr/>
        </p:nvSpPr>
        <p:spPr>
          <a:xfrm>
            <a:off x="6419678" y="2359984"/>
            <a:ext cx="55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F0480-E322-D626-424A-F040F0538CD3}"/>
              </a:ext>
            </a:extLst>
          </p:cNvPr>
          <p:cNvSpPr txBox="1"/>
          <p:nvPr/>
        </p:nvSpPr>
        <p:spPr>
          <a:xfrm>
            <a:off x="6419678" y="549657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897BE2-4F97-393C-4543-26E46D36989F}"/>
              </a:ext>
            </a:extLst>
          </p:cNvPr>
          <p:cNvSpPr/>
          <p:nvPr/>
        </p:nvSpPr>
        <p:spPr>
          <a:xfrm>
            <a:off x="9462429" y="2931138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EF4B3-A35D-7674-E045-1A8462450692}"/>
              </a:ext>
            </a:extLst>
          </p:cNvPr>
          <p:cNvSpPr/>
          <p:nvPr/>
        </p:nvSpPr>
        <p:spPr>
          <a:xfrm>
            <a:off x="10304638" y="344864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EC0DCA-36C9-37DC-2648-7E4520BFD5E0}"/>
              </a:ext>
            </a:extLst>
          </p:cNvPr>
          <p:cNvSpPr/>
          <p:nvPr/>
        </p:nvSpPr>
        <p:spPr>
          <a:xfrm>
            <a:off x="9668897" y="351214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1C7D9A-82A7-C213-141F-49564FF91616}"/>
              </a:ext>
            </a:extLst>
          </p:cNvPr>
          <p:cNvSpPr/>
          <p:nvPr/>
        </p:nvSpPr>
        <p:spPr>
          <a:xfrm>
            <a:off x="9962411" y="3056133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601657-3F0E-B6FD-C2C4-7ED6A5DC41EB}"/>
              </a:ext>
            </a:extLst>
          </p:cNvPr>
          <p:cNvSpPr/>
          <p:nvPr/>
        </p:nvSpPr>
        <p:spPr>
          <a:xfrm>
            <a:off x="8145492" y="4993719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5119CE9-93C4-DE97-B48B-DBBCB65BD5E7}"/>
              </a:ext>
            </a:extLst>
          </p:cNvPr>
          <p:cNvSpPr/>
          <p:nvPr/>
        </p:nvSpPr>
        <p:spPr>
          <a:xfrm>
            <a:off x="8987701" y="5511225"/>
            <a:ext cx="249991" cy="24999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538BCD-61FE-F198-CBEF-3E3487238BB4}"/>
              </a:ext>
            </a:extLst>
          </p:cNvPr>
          <p:cNvSpPr/>
          <p:nvPr/>
        </p:nvSpPr>
        <p:spPr>
          <a:xfrm>
            <a:off x="8351960" y="55747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7E7993-3546-5E0D-09E2-BFD6545B057B}"/>
              </a:ext>
            </a:extLst>
          </p:cNvPr>
          <p:cNvSpPr/>
          <p:nvPr/>
        </p:nvSpPr>
        <p:spPr>
          <a:xfrm>
            <a:off x="8645474" y="5118714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9CCFD1-BE09-41C3-E97F-7F79330B4DBE}"/>
              </a:ext>
            </a:extLst>
          </p:cNvPr>
          <p:cNvSpPr/>
          <p:nvPr/>
        </p:nvSpPr>
        <p:spPr>
          <a:xfrm>
            <a:off x="11064574" y="55747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828CD4-DFD6-6E1F-ED8F-295B1E76D9D0}"/>
              </a:ext>
            </a:extLst>
          </p:cNvPr>
          <p:cNvSpPr/>
          <p:nvPr/>
        </p:nvSpPr>
        <p:spPr>
          <a:xfrm>
            <a:off x="10428833" y="56382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7627E4-411D-EAB1-640B-DCA26B880000}"/>
              </a:ext>
            </a:extLst>
          </p:cNvPr>
          <p:cNvSpPr/>
          <p:nvPr/>
        </p:nvSpPr>
        <p:spPr>
          <a:xfrm>
            <a:off x="8129363" y="2601037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A23779-4244-F982-0BC7-D7A4D1B91D14}"/>
              </a:ext>
            </a:extLst>
          </p:cNvPr>
          <p:cNvSpPr/>
          <p:nvPr/>
        </p:nvSpPr>
        <p:spPr>
          <a:xfrm>
            <a:off x="8335831" y="3182043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690541-10AE-329A-8EBD-A1A6971E6227}"/>
              </a:ext>
            </a:extLst>
          </p:cNvPr>
          <p:cNvSpPr txBox="1"/>
          <p:nvPr/>
        </p:nvSpPr>
        <p:spPr>
          <a:xfrm>
            <a:off x="9050147" y="3890675"/>
            <a:ext cx="28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Really similar to grazed plots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95ACE0-D30E-7053-06D3-B56AFB6F39E0}"/>
              </a:ext>
            </a:extLst>
          </p:cNvPr>
          <p:cNvSpPr txBox="1"/>
          <p:nvPr/>
        </p:nvSpPr>
        <p:spPr>
          <a:xfrm>
            <a:off x="7158283" y="4418635"/>
            <a:ext cx="26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similar to grazed plots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00725D-BB65-BD11-AC3D-D6856DEF24E7}"/>
              </a:ext>
            </a:extLst>
          </p:cNvPr>
          <p:cNvCxnSpPr>
            <a:cxnSpLocks/>
          </p:cNvCxnSpPr>
          <p:nvPr/>
        </p:nvCxnSpPr>
        <p:spPr>
          <a:xfrm flipH="1" flipV="1">
            <a:off x="10761582" y="3306124"/>
            <a:ext cx="548695" cy="59118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004C7A-9F1C-6591-A8F5-BA95639B7D52}"/>
              </a:ext>
            </a:extLst>
          </p:cNvPr>
          <p:cNvCxnSpPr>
            <a:cxnSpLocks/>
          </p:cNvCxnSpPr>
          <p:nvPr/>
        </p:nvCxnSpPr>
        <p:spPr>
          <a:xfrm flipH="1">
            <a:off x="11103809" y="4321104"/>
            <a:ext cx="337203" cy="104760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59DA0B-1E05-21A4-D477-CC171F240C9F}"/>
              </a:ext>
            </a:extLst>
          </p:cNvPr>
          <p:cNvCxnSpPr>
            <a:cxnSpLocks/>
          </p:cNvCxnSpPr>
          <p:nvPr/>
        </p:nvCxnSpPr>
        <p:spPr>
          <a:xfrm flipH="1">
            <a:off x="8995114" y="4703271"/>
            <a:ext cx="217683" cy="62472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134A889-16E1-D914-AE6C-2E89C571F478}"/>
              </a:ext>
            </a:extLst>
          </p:cNvPr>
          <p:cNvSpPr txBox="1"/>
          <p:nvPr/>
        </p:nvSpPr>
        <p:spPr>
          <a:xfrm>
            <a:off x="7570709" y="1577253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Grazed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3394A2-D8B7-CDC3-1727-2000E9288EA0}"/>
              </a:ext>
            </a:extLst>
          </p:cNvPr>
          <p:cNvSpPr txBox="1"/>
          <p:nvPr/>
        </p:nvSpPr>
        <p:spPr>
          <a:xfrm>
            <a:off x="7570709" y="1933620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Ungrazed</a:t>
            </a:r>
          </a:p>
        </p:txBody>
      </p:sp>
    </p:spTree>
    <p:extLst>
      <p:ext uri="{BB962C8B-B14F-4D97-AF65-F5344CB8AC3E}">
        <p14:creationId xmlns:p14="http://schemas.microsoft.com/office/powerpoint/2010/main" val="8532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7AA6-6465-DB95-EA7F-12BD5755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Covariates by “Treatment”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6177B-001E-A34D-7CAF-C8697182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0" b="3196"/>
          <a:stretch/>
        </p:blipFill>
        <p:spPr>
          <a:xfrm>
            <a:off x="2044700" y="1690688"/>
            <a:ext cx="7772400" cy="429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F0B6F-C850-3D45-59B3-3B56E6ED2E73}"/>
              </a:ext>
            </a:extLst>
          </p:cNvPr>
          <p:cNvSpPr txBox="1"/>
          <p:nvPr/>
        </p:nvSpPr>
        <p:spPr>
          <a:xfrm>
            <a:off x="5118100" y="5981700"/>
            <a:ext cx="272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Soil Moisture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8E9C4-143C-FA0B-5FC5-58FA49972CE5}"/>
              </a:ext>
            </a:extLst>
          </p:cNvPr>
          <p:cNvSpPr txBox="1"/>
          <p:nvPr/>
        </p:nvSpPr>
        <p:spPr>
          <a:xfrm>
            <a:off x="4045691" y="1690688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Ungrazed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D4E49-E821-26D6-DEB0-8BF783FCD8D2}"/>
              </a:ext>
            </a:extLst>
          </p:cNvPr>
          <p:cNvSpPr txBox="1"/>
          <p:nvPr/>
        </p:nvSpPr>
        <p:spPr>
          <a:xfrm>
            <a:off x="7162314" y="1690688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731B3-D7E0-3782-620B-140C0A27B807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</p:spTree>
    <p:extLst>
      <p:ext uri="{BB962C8B-B14F-4D97-AF65-F5344CB8AC3E}">
        <p14:creationId xmlns:p14="http://schemas.microsoft.com/office/powerpoint/2010/main" val="61918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4F86-32FF-B7D8-B3DC-16878E2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58" y="246315"/>
            <a:ext cx="10515600" cy="1325563"/>
          </a:xfrm>
        </p:spPr>
        <p:txBody>
          <a:bodyPr/>
          <a:lstStyle/>
          <a:p>
            <a:r>
              <a:rPr lang="en-US" dirty="0"/>
              <a:t>So, the REAL Problem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25AC-C7B5-BDFA-2744-4B079D630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571878"/>
            <a:ext cx="5966561" cy="52861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only replicates with a certain range of covariates</a:t>
            </a:r>
          </a:p>
          <a:p>
            <a:pPr lvl="1"/>
            <a:r>
              <a:rPr lang="en-US" dirty="0"/>
              <a:t>But, this might really restrict your data or unbalance your sample</a:t>
            </a:r>
          </a:p>
          <a:p>
            <a:endParaRPr lang="en-US" dirty="0"/>
          </a:p>
          <a:p>
            <a:r>
              <a:rPr lang="en-US" dirty="0"/>
              <a:t>Choose only replicates that have a </a:t>
            </a:r>
            <a:r>
              <a:rPr lang="en-US" b="1" dirty="0"/>
              <a:t>match </a:t>
            </a:r>
            <a:r>
              <a:rPr lang="en-US" dirty="0"/>
              <a:t>with a treatment and control for covariates</a:t>
            </a:r>
          </a:p>
          <a:p>
            <a:pPr lvl="1"/>
            <a:r>
              <a:rPr lang="en-US" dirty="0"/>
              <a:t>But, lots of covariates, may be no perfect match</a:t>
            </a:r>
          </a:p>
          <a:p>
            <a:endParaRPr lang="en-US" dirty="0"/>
          </a:p>
          <a:p>
            <a:r>
              <a:rPr lang="en-US" dirty="0"/>
              <a:t>Match on </a:t>
            </a:r>
            <a:r>
              <a:rPr lang="en-US" b="1" i="1" dirty="0"/>
              <a:t>probability</a:t>
            </a:r>
            <a:r>
              <a:rPr lang="en-US" dirty="0"/>
              <a:t> of being included in a treatment</a:t>
            </a:r>
          </a:p>
          <a:p>
            <a:pPr lvl="1"/>
            <a:r>
              <a:rPr lang="en-US" dirty="0"/>
              <a:t>Single measure -&gt; Propensity Score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02A74A-BE31-9E54-F248-4232970BC218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99A50-8FEA-33E9-9E18-37850310418B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1924954" y="2852644"/>
            <a:ext cx="976282" cy="52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2E1E4E-5367-A3A4-E02C-05156732C67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 flipV="1">
            <a:off x="2083202" y="5118770"/>
            <a:ext cx="818034" cy="8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3964C9-7645-A449-0255-75CBA2F92D95}"/>
              </a:ext>
            </a:extLst>
          </p:cNvPr>
          <p:cNvSpPr txBox="1"/>
          <p:nvPr/>
        </p:nvSpPr>
        <p:spPr>
          <a:xfrm>
            <a:off x="306758" y="4703271"/>
            <a:ext cx="17764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Wildfire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7F10-A7D0-283A-6288-16D7E42D56E5}"/>
              </a:ext>
            </a:extLst>
          </p:cNvPr>
          <p:cNvSpPr txBox="1"/>
          <p:nvPr/>
        </p:nvSpPr>
        <p:spPr>
          <a:xfrm>
            <a:off x="465007" y="2442409"/>
            <a:ext cx="14599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Livestock Grazing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C3408-10F9-869C-F382-E6DEE1F55A80}"/>
              </a:ext>
            </a:extLst>
          </p:cNvPr>
          <p:cNvSpPr txBox="1"/>
          <p:nvPr/>
        </p:nvSpPr>
        <p:spPr>
          <a:xfrm>
            <a:off x="2901236" y="4712092"/>
            <a:ext cx="3036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Land Properties Good for Grazing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32C0-21F4-6446-8CA5-D851306695FA}"/>
              </a:ext>
            </a:extLst>
          </p:cNvPr>
          <p:cNvSpPr txBox="1"/>
          <p:nvPr/>
        </p:nvSpPr>
        <p:spPr>
          <a:xfrm>
            <a:off x="2901236" y="2621811"/>
            <a:ext cx="30365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/>
                <a:cs typeface="Calibri Light"/>
              </a:rPr>
              <a:t>Probability of Grazing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3136CE-4F2F-F3A0-05B8-5E4CD1B3E650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4419494" y="3083476"/>
            <a:ext cx="0" cy="16286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23D7-00A3-36B1-FCEF-91577E80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E7A4-4399-4632-A465-A0EEB4E37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1270000"/>
            <a:ext cx="5029200" cy="5740400"/>
          </a:xfrm>
        </p:spPr>
        <p:txBody>
          <a:bodyPr>
            <a:normAutofit/>
          </a:bodyPr>
          <a:lstStyle/>
          <a:p>
            <a:r>
              <a:rPr lang="en-US" dirty="0"/>
              <a:t>We can estimate this with observables</a:t>
            </a:r>
          </a:p>
          <a:p>
            <a:endParaRPr lang="en-US" dirty="0"/>
          </a:p>
          <a:p>
            <a:r>
              <a:rPr lang="en-US" dirty="0"/>
              <a:t>Is Grazed? ~ Precipitation + Temperature + Soil Moisture + NPP +…….</a:t>
            </a:r>
          </a:p>
          <a:p>
            <a:endParaRPr lang="en-US" dirty="0"/>
          </a:p>
          <a:p>
            <a:r>
              <a:rPr lang="en-US" dirty="0"/>
              <a:t>It’s just a logistic regression</a:t>
            </a:r>
          </a:p>
          <a:p>
            <a:endParaRPr lang="en-US" dirty="0"/>
          </a:p>
          <a:p>
            <a:r>
              <a:rPr lang="en-US" dirty="0"/>
              <a:t>Each plot gets a probability of being assigned to a grazing treatment = </a:t>
            </a:r>
            <a:r>
              <a:rPr lang="en-US" b="1" dirty="0"/>
              <a:t>propensity score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6AD422-EA42-90DC-8F3B-AE129FEA2AC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FCBC5B-D70C-51E5-4852-92965D10B376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1924954" y="2852644"/>
            <a:ext cx="976282" cy="52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B40A00-08D7-2D68-5961-0FA91F368745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083202" y="5118770"/>
            <a:ext cx="818034" cy="8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9956AD-CB78-FA2F-877F-DAD1B7BC6102}"/>
              </a:ext>
            </a:extLst>
          </p:cNvPr>
          <p:cNvSpPr txBox="1"/>
          <p:nvPr/>
        </p:nvSpPr>
        <p:spPr>
          <a:xfrm>
            <a:off x="306758" y="4703271"/>
            <a:ext cx="17764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Wildfire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92CD3-A032-0F64-881D-5EA759CF660B}"/>
              </a:ext>
            </a:extLst>
          </p:cNvPr>
          <p:cNvSpPr txBox="1"/>
          <p:nvPr/>
        </p:nvSpPr>
        <p:spPr>
          <a:xfrm>
            <a:off x="465007" y="2442409"/>
            <a:ext cx="14599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Livestock Grazing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CCC18-E0D7-44CA-49C3-E6B57696287A}"/>
              </a:ext>
            </a:extLst>
          </p:cNvPr>
          <p:cNvSpPr txBox="1"/>
          <p:nvPr/>
        </p:nvSpPr>
        <p:spPr>
          <a:xfrm>
            <a:off x="2901236" y="4712092"/>
            <a:ext cx="3036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Land Properties Good for Grazing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A4F13-7FAA-AC73-5488-935BDDBAD057}"/>
              </a:ext>
            </a:extLst>
          </p:cNvPr>
          <p:cNvSpPr txBox="1"/>
          <p:nvPr/>
        </p:nvSpPr>
        <p:spPr>
          <a:xfrm>
            <a:off x="2901236" y="2621811"/>
            <a:ext cx="30365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 Light"/>
                <a:cs typeface="Calibri Light"/>
              </a:rPr>
              <a:t>Probability of Grazing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A44C0-B373-01C5-C2C7-EFAE0823B47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4419494" y="3083476"/>
            <a:ext cx="0" cy="16286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E9F4-046E-3E69-A740-4BAB05C0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40567"/>
            <a:ext cx="10515600" cy="1325563"/>
          </a:xfrm>
        </p:spPr>
        <p:txBody>
          <a:bodyPr/>
          <a:lstStyle/>
          <a:p>
            <a:r>
              <a:rPr lang="en-US" dirty="0"/>
              <a:t>What to Do With Propensity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7E2C-B3E0-CDB5-DF3F-81F9C379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4233153"/>
            <a:ext cx="12090400" cy="20078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select a </a:t>
            </a:r>
            <a:r>
              <a:rPr lang="en-US" b="1" dirty="0"/>
              <a:t>matched</a:t>
            </a:r>
            <a:r>
              <a:rPr lang="en-US" dirty="0"/>
              <a:t> pair of treatment and controls with the same propensity score</a:t>
            </a:r>
          </a:p>
          <a:p>
            <a:endParaRPr lang="en-US" dirty="0"/>
          </a:p>
          <a:p>
            <a:r>
              <a:rPr lang="en-US" dirty="0"/>
              <a:t>We can filter to only points in a range of propensities</a:t>
            </a:r>
          </a:p>
          <a:p>
            <a:endParaRPr lang="en-US" dirty="0"/>
          </a:p>
          <a:p>
            <a:r>
              <a:rPr lang="en-US" dirty="0"/>
              <a:t>We can WEIGHT points based on 1/propensity of being treated (</a:t>
            </a:r>
            <a:r>
              <a:rPr lang="en-US" b="1" dirty="0"/>
              <a:t>IPW</a:t>
            </a:r>
            <a:r>
              <a:rPr lang="en-US" dirty="0"/>
              <a:t>)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37E34-8980-AEAD-79AB-4D5F5776818E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5D29E-A1E3-6420-F7C3-AFDF47EF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67497"/>
            <a:ext cx="7772400" cy="30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B51F8-4C9D-A477-9970-A28BDC75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 your Matches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4A2-FF1C-AE8E-43BF-16BCED8B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91" y="284988"/>
            <a:ext cx="8139955" cy="6573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1E6C4-0A80-F508-C7D4-5FB715EA6890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</p:spTree>
    <p:extLst>
      <p:ext uri="{BB962C8B-B14F-4D97-AF65-F5344CB8AC3E}">
        <p14:creationId xmlns:p14="http://schemas.microsoft.com/office/powerpoint/2010/main" val="32657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06E5-A31F-B834-E7E1-8FFB84A4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52462"/>
            <a:ext cx="10515600" cy="1325563"/>
          </a:xfrm>
        </p:spPr>
        <p:txBody>
          <a:bodyPr/>
          <a:lstStyle/>
          <a:p>
            <a:r>
              <a:rPr lang="en-US" dirty="0"/>
              <a:t>Grazing and Wildfire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059A-C12E-B8EE-F330-091738604AEE}"/>
              </a:ext>
            </a:extLst>
          </p:cNvPr>
          <p:cNvSpPr txBox="1"/>
          <p:nvPr/>
        </p:nvSpPr>
        <p:spPr>
          <a:xfrm>
            <a:off x="101600" y="6488668"/>
            <a:ext cx="177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Siegel et al. 2022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CE710-E1F9-6BA0-A537-E5554E18FAD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1194980" y="2752167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7BBAD-350F-6BC3-F3D4-BE3DC9FD7261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1924954" y="2336669"/>
            <a:ext cx="1021491" cy="102875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7A82DF-8E6F-5B00-1BFD-0DCDE1A608FE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2083202" y="3365427"/>
            <a:ext cx="863243" cy="12321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D953C-4B71-4E61-1CEE-71B02C0266BF}"/>
              </a:ext>
            </a:extLst>
          </p:cNvPr>
          <p:cNvGrpSpPr/>
          <p:nvPr/>
        </p:nvGrpSpPr>
        <p:grpSpPr>
          <a:xfrm>
            <a:off x="306758" y="1921170"/>
            <a:ext cx="4404939" cy="3091859"/>
            <a:chOff x="319458" y="2222043"/>
            <a:chExt cx="5251543" cy="36860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6BAA65-14B6-92D4-A3F2-6869691DFDE0}"/>
                </a:ext>
              </a:extLst>
            </p:cNvPr>
            <p:cNvSpPr txBox="1"/>
            <p:nvPr/>
          </p:nvSpPr>
          <p:spPr>
            <a:xfrm>
              <a:off x="319458" y="4917430"/>
              <a:ext cx="2117866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Wildfire</a:t>
              </a:r>
            </a:p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8570B5-4083-4039-E4C2-07199275DD53}"/>
                </a:ext>
              </a:extLst>
            </p:cNvPr>
            <p:cNvSpPr txBox="1"/>
            <p:nvPr/>
          </p:nvSpPr>
          <p:spPr>
            <a:xfrm>
              <a:off x="508122" y="2222043"/>
              <a:ext cx="1740541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Livestock Grazing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F7B7E8-8257-D45F-8F9C-2F550E8617FC}"/>
                </a:ext>
              </a:extLst>
            </p:cNvPr>
            <p:cNvSpPr txBox="1"/>
            <p:nvPr/>
          </p:nvSpPr>
          <p:spPr>
            <a:xfrm>
              <a:off x="3466478" y="3429000"/>
              <a:ext cx="2104523" cy="10297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Land Properties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0DA6B-0D14-53E5-1FEB-A84D53D2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318"/>
            <a:ext cx="7772400" cy="11663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1A5F10A-96E0-7D1E-A139-4CCF7FBB7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74793"/>
              </p:ext>
            </p:extLst>
          </p:nvPr>
        </p:nvGraphicFramePr>
        <p:xfrm>
          <a:off x="5109931" y="40808"/>
          <a:ext cx="6617062" cy="5126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585">
                  <a:extLst>
                    <a:ext uri="{9D8B030D-6E8A-4147-A177-3AD203B41FA5}">
                      <a16:colId xmlns:a16="http://schemas.microsoft.com/office/drawing/2014/main" val="1070591427"/>
                    </a:ext>
                  </a:extLst>
                </a:gridCol>
                <a:gridCol w="1138782">
                  <a:extLst>
                    <a:ext uri="{9D8B030D-6E8A-4147-A177-3AD203B41FA5}">
                      <a16:colId xmlns:a16="http://schemas.microsoft.com/office/drawing/2014/main" val="3092055924"/>
                    </a:ext>
                  </a:extLst>
                </a:gridCol>
                <a:gridCol w="1064500">
                  <a:extLst>
                    <a:ext uri="{9D8B030D-6E8A-4147-A177-3AD203B41FA5}">
                      <a16:colId xmlns:a16="http://schemas.microsoft.com/office/drawing/2014/main" val="4263576533"/>
                    </a:ext>
                  </a:extLst>
                </a:gridCol>
                <a:gridCol w="1303941">
                  <a:extLst>
                    <a:ext uri="{9D8B030D-6E8A-4147-A177-3AD203B41FA5}">
                      <a16:colId xmlns:a16="http://schemas.microsoft.com/office/drawing/2014/main" val="1449253191"/>
                    </a:ext>
                  </a:extLst>
                </a:gridCol>
                <a:gridCol w="1396254">
                  <a:extLst>
                    <a:ext uri="{9D8B030D-6E8A-4147-A177-3AD203B41FA5}">
                      <a16:colId xmlns:a16="http://schemas.microsoft.com/office/drawing/2014/main" val="1551695006"/>
                    </a:ext>
                  </a:extLst>
                </a:gridCol>
              </a:tblGrid>
              <a:tr h="6728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values, ungrazed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 values, grazed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Standardized mean differences, unmatched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Standardized mean differences, matched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913992328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Population density, 2010 (people/km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5.790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1.427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827163915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Population density, 2000 (people/km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4.026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1.293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0.109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327635679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Elevation (m)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314.043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344.228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-0.170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-0.160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92442144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Slope (˚)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13.733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12.084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0.268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0.187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340881785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Aspect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0.549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0.567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-0.051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1122659947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Total winter precipitation (cm)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28.965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28.496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0.006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114749050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Total spring precipitation (cm)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9.949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10.679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-0.264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-0.203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90910229"/>
                  </a:ext>
                </a:extLst>
              </a:tr>
              <a:tr h="6728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maximum summer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29.227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29.537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-0.410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-0.079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726777633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minimum fall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10.503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10.483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0.090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0.021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899596028"/>
                  </a:ext>
                </a:extLst>
              </a:tr>
              <a:tr h="5008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minimum winter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4.528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4.413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0.311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0.083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116157882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F3E3BF14-D3C5-E55D-5443-9F73613C5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848" y="357411"/>
            <a:ext cx="22877393" cy="56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342DBF-3276-B80F-FAC8-B6E95E887FD2}"/>
              </a:ext>
            </a:extLst>
          </p:cNvPr>
          <p:cNvSpPr/>
          <p:nvPr/>
        </p:nvSpPr>
        <p:spPr>
          <a:xfrm>
            <a:off x="9525000" y="3467099"/>
            <a:ext cx="2201993" cy="185521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DCA02-7787-86B8-73EE-EAA527F1156F}"/>
              </a:ext>
            </a:extLst>
          </p:cNvPr>
          <p:cNvSpPr/>
          <p:nvPr/>
        </p:nvSpPr>
        <p:spPr>
          <a:xfrm>
            <a:off x="9606082" y="1016000"/>
            <a:ext cx="2120911" cy="13206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5435-8643-6CFC-520B-E1F51056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match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4395-361A-10D2-5BEF-DDCCD101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your system and confounders (eyeball that DAG!)</a:t>
            </a:r>
          </a:p>
          <a:p>
            <a:endParaRPr lang="en-US" dirty="0"/>
          </a:p>
          <a:p>
            <a:r>
              <a:rPr lang="en-US" dirty="0"/>
              <a:t>Are there things you’d match on?</a:t>
            </a:r>
          </a:p>
          <a:p>
            <a:endParaRPr lang="en-US" dirty="0"/>
          </a:p>
          <a:p>
            <a:r>
              <a:rPr lang="en-US" dirty="0"/>
              <a:t>OR – are your confounders unknowable?</a:t>
            </a:r>
          </a:p>
        </p:txBody>
      </p:sp>
    </p:spTree>
    <p:extLst>
      <p:ext uri="{BB962C8B-B14F-4D97-AF65-F5344CB8AC3E}">
        <p14:creationId xmlns:p14="http://schemas.microsoft.com/office/powerpoint/2010/main" val="228178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6FBB-E8AB-D681-2C07-96FBD897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7F40-7F3B-B431-8B68-9A40CF87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9864-3BC6-148A-FC90-B706201E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208669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9E10E-CA43-933A-A809-BD52B97A6A4A}"/>
              </a:ext>
            </a:extLst>
          </p:cNvPr>
          <p:cNvSpPr/>
          <p:nvPr/>
        </p:nvSpPr>
        <p:spPr>
          <a:xfrm>
            <a:off x="1238046" y="0"/>
            <a:ext cx="9429954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4D39E1-B028-A962-57C3-D5A9E5FA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46" y="0"/>
            <a:ext cx="94299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EDD3C3-CC75-6556-E74A-84DE35D6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46" y="3561693"/>
            <a:ext cx="942995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Correlation does not imply Causation</a:t>
            </a:r>
          </a:p>
        </p:txBody>
      </p:sp>
    </p:spTree>
    <p:extLst>
      <p:ext uri="{BB962C8B-B14F-4D97-AF65-F5344CB8AC3E}">
        <p14:creationId xmlns:p14="http://schemas.microsoft.com/office/powerpoint/2010/main" val="316740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477E-CE79-621F-498D-56B7C138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Here?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0AEC6-3CE1-F47A-4AD3-45807E85DDEB}"/>
              </a:ext>
            </a:extLst>
          </p:cNvPr>
          <p:cNvSpPr txBox="1"/>
          <p:nvPr/>
        </p:nvSpPr>
        <p:spPr>
          <a:xfrm>
            <a:off x="2449238" y="4728334"/>
            <a:ext cx="15853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Roughness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1AE1B-D35B-BFA7-E935-31ECEF668645}"/>
              </a:ext>
            </a:extLst>
          </p:cNvPr>
          <p:cNvSpPr txBox="1"/>
          <p:nvPr/>
        </p:nvSpPr>
        <p:spPr>
          <a:xfrm>
            <a:off x="8157394" y="4726143"/>
            <a:ext cx="11195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Urchins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B4024C-EE59-BD51-D6C9-B95888EAA770}"/>
              </a:ext>
            </a:extLst>
          </p:cNvPr>
          <p:cNvCxnSpPr>
            <a:cxnSpLocks/>
          </p:cNvCxnSpPr>
          <p:nvPr/>
        </p:nvCxnSpPr>
        <p:spPr>
          <a:xfrm flipV="1">
            <a:off x="41957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332507-FAEA-EF83-F20F-5730486C2D75}"/>
              </a:ext>
            </a:extLst>
          </p:cNvPr>
          <p:cNvCxnSpPr>
            <a:stCxn id="21" idx="4"/>
            <a:endCxn id="16" idx="0"/>
          </p:cNvCxnSpPr>
          <p:nvPr/>
        </p:nvCxnSpPr>
        <p:spPr>
          <a:xfrm flipH="1">
            <a:off x="3241923" y="3263513"/>
            <a:ext cx="2653986" cy="1464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145F0-DD23-4E9E-A8E6-EF533A748075}"/>
              </a:ext>
            </a:extLst>
          </p:cNvPr>
          <p:cNvCxnSpPr>
            <a:stCxn id="21" idx="4"/>
            <a:endCxn id="17" idx="0"/>
          </p:cNvCxnSpPr>
          <p:nvPr/>
        </p:nvCxnSpPr>
        <p:spPr>
          <a:xfrm>
            <a:off x="5895909" y="3263513"/>
            <a:ext cx="2821254" cy="14626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6BEC201-03CE-7CC2-84FA-7ED0F41EB97C}"/>
              </a:ext>
            </a:extLst>
          </p:cNvPr>
          <p:cNvSpPr/>
          <p:nvPr/>
        </p:nvSpPr>
        <p:spPr>
          <a:xfrm>
            <a:off x="45842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Geology &amp; Currents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444E75-84FB-83FA-1EBD-AF2EDE0F9A1B}"/>
              </a:ext>
            </a:extLst>
          </p:cNvPr>
          <p:cNvCxnSpPr>
            <a:cxnSpLocks/>
          </p:cNvCxnSpPr>
          <p:nvPr/>
        </p:nvCxnSpPr>
        <p:spPr>
          <a:xfrm flipV="1">
            <a:off x="41957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F26CC7F-AEEA-4058-35FE-4A4F282E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82" y="0"/>
            <a:ext cx="4361918" cy="32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9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56E23-89A1-9E0E-1BC5-6AD52515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03A8-CB6F-0C74-5DFA-E1267A13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is……..Common….but…….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0E5B-C854-B946-132D-1DE1566E468E}"/>
              </a:ext>
            </a:extLst>
          </p:cNvPr>
          <p:cNvSpPr txBox="1"/>
          <p:nvPr/>
        </p:nvSpPr>
        <p:spPr>
          <a:xfrm>
            <a:off x="3951876" y="4694617"/>
            <a:ext cx="1183687" cy="54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56249-E99E-2B0B-E698-F0C26D02350E}"/>
              </a:ext>
            </a:extLst>
          </p:cNvPr>
          <p:cNvSpPr txBox="1"/>
          <p:nvPr/>
        </p:nvSpPr>
        <p:spPr>
          <a:xfrm>
            <a:off x="8769882" y="4684109"/>
            <a:ext cx="1066549" cy="54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173D24-7990-5DCD-8748-6B6489283FC6}"/>
              </a:ext>
            </a:extLst>
          </p:cNvPr>
          <p:cNvCxnSpPr>
            <a:cxnSpLocks/>
          </p:cNvCxnSpPr>
          <p:nvPr/>
        </p:nvCxnSpPr>
        <p:spPr>
          <a:xfrm flipV="1">
            <a:off x="51355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1D31A4-EC82-F495-673F-372E465DC100}"/>
              </a:ext>
            </a:extLst>
          </p:cNvPr>
          <p:cNvCxnSpPr>
            <a:stCxn id="21" idx="4"/>
            <a:endCxn id="16" idx="0"/>
          </p:cNvCxnSpPr>
          <p:nvPr/>
        </p:nvCxnSpPr>
        <p:spPr>
          <a:xfrm flipH="1">
            <a:off x="4543720" y="3263513"/>
            <a:ext cx="2291989" cy="14311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2B60C-D8D7-2B97-A4D7-7DF054D65F43}"/>
              </a:ext>
            </a:extLst>
          </p:cNvPr>
          <p:cNvCxnSpPr>
            <a:stCxn id="21" idx="4"/>
            <a:endCxn id="17" idx="0"/>
          </p:cNvCxnSpPr>
          <p:nvPr/>
        </p:nvCxnSpPr>
        <p:spPr>
          <a:xfrm>
            <a:off x="6835709" y="3263513"/>
            <a:ext cx="2467448" cy="142059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133A3C6-3C0E-B3C1-02E4-76FD87511A23}"/>
              </a:ext>
            </a:extLst>
          </p:cNvPr>
          <p:cNvSpPr/>
          <p:nvPr/>
        </p:nvSpPr>
        <p:spPr>
          <a:xfrm>
            <a:off x="55240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Who Knows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B161F2-3689-5135-0F46-5E1B0942BB87}"/>
              </a:ext>
            </a:extLst>
          </p:cNvPr>
          <p:cNvCxnSpPr>
            <a:cxnSpLocks/>
          </p:cNvCxnSpPr>
          <p:nvPr/>
        </p:nvCxnSpPr>
        <p:spPr>
          <a:xfrm flipV="1">
            <a:off x="51355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6F0365-6E02-271E-ECBB-3101D7D838C9}"/>
              </a:ext>
            </a:extLst>
          </p:cNvPr>
          <p:cNvSpPr txBox="1"/>
          <p:nvPr/>
        </p:nvSpPr>
        <p:spPr>
          <a:xfrm>
            <a:off x="1109712" y="3558312"/>
            <a:ext cx="1572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Outside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Influence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860A56-A324-F24D-51E8-5DB2F5E069E6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681922" y="3973811"/>
            <a:ext cx="1269954" cy="9956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B3077-B426-4238-56A5-7661CE6F8D8B}"/>
              </a:ext>
            </a:extLst>
          </p:cNvPr>
          <p:cNvSpPr txBox="1"/>
          <p:nvPr/>
        </p:nvSpPr>
        <p:spPr>
          <a:xfrm>
            <a:off x="911197" y="4882741"/>
            <a:ext cx="2357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an </a:t>
            </a:r>
            <a:r>
              <a:rPr lang="en-US" sz="2000" b="1" i="1" dirty="0"/>
              <a:t>instrument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49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082D5-A3F0-6013-CD8F-F53852FC3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893C-95B6-80F9-8FB7-CA056DEA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054"/>
            <a:ext cx="10515600" cy="1325563"/>
          </a:xfrm>
        </p:spPr>
        <p:txBody>
          <a:bodyPr/>
          <a:lstStyle/>
          <a:p>
            <a:r>
              <a:rPr lang="en-US" dirty="0"/>
              <a:t>Instrumental 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D6FE1A-1374-6809-C721-A0405A9E7ADC}"/>
              </a:ext>
            </a:extLst>
          </p:cNvPr>
          <p:cNvGrpSpPr/>
          <p:nvPr/>
        </p:nvGrpSpPr>
        <p:grpSpPr>
          <a:xfrm>
            <a:off x="845657" y="1998694"/>
            <a:ext cx="5313762" cy="3895479"/>
            <a:chOff x="1696371" y="1998694"/>
            <a:chExt cx="4463048" cy="3271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3F2EA2-3CA8-0FD0-1724-A3DC26B34AC0}"/>
                </a:ext>
              </a:extLst>
            </p:cNvPr>
            <p:cNvSpPr txBox="1"/>
            <p:nvPr/>
          </p:nvSpPr>
          <p:spPr>
            <a:xfrm>
              <a:off x="3680985" y="4808855"/>
              <a:ext cx="99418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Cause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02653-A384-EC9D-B054-C1C50FBFDDFB}"/>
                </a:ext>
              </a:extLst>
            </p:cNvPr>
            <p:cNvSpPr txBox="1"/>
            <p:nvPr/>
          </p:nvSpPr>
          <p:spPr>
            <a:xfrm>
              <a:off x="5263621" y="4808856"/>
              <a:ext cx="89579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Effect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F24EAE-6124-8B05-1F22-C0A5E78EB47A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675167" y="5039688"/>
              <a:ext cx="588454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45F9F1-E526-CDAF-3BC5-855A60F9565D}"/>
                </a:ext>
              </a:extLst>
            </p:cNvPr>
            <p:cNvCxnSpPr>
              <a:stCxn id="11" idx="4"/>
              <a:endCxn id="6" idx="0"/>
            </p:cNvCxnSpPr>
            <p:nvPr/>
          </p:nvCxnSpPr>
          <p:spPr>
            <a:xfrm flipH="1">
              <a:off x="4178077" y="2954352"/>
              <a:ext cx="1" cy="1854502"/>
            </a:xfrm>
            <a:prstGeom prst="straightConnector1">
              <a:avLst/>
            </a:prstGeom>
            <a:ln w="57150" cmpd="sng">
              <a:solidFill>
                <a:schemeClr val="bg2"/>
              </a:solidFill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3A443E-C9F8-FA97-5B72-6AC363AA71A1}"/>
                </a:ext>
              </a:extLst>
            </p:cNvPr>
            <p:cNvCxnSpPr>
              <a:stCxn id="11" idx="4"/>
              <a:endCxn id="7" idx="0"/>
            </p:cNvCxnSpPr>
            <p:nvPr/>
          </p:nvCxnSpPr>
          <p:spPr>
            <a:xfrm>
              <a:off x="4178078" y="2954353"/>
              <a:ext cx="1533443" cy="1854502"/>
            </a:xfrm>
            <a:prstGeom prst="straightConnector1">
              <a:avLst/>
            </a:prstGeom>
            <a:ln w="57150" cmpd="sng">
              <a:solidFill>
                <a:schemeClr val="bg2"/>
              </a:solidFill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756675-930C-CA8D-62E0-DDDB99258554}"/>
                </a:ext>
              </a:extLst>
            </p:cNvPr>
            <p:cNvSpPr/>
            <p:nvPr/>
          </p:nvSpPr>
          <p:spPr>
            <a:xfrm>
              <a:off x="3076441" y="1998694"/>
              <a:ext cx="2203273" cy="955658"/>
            </a:xfrm>
            <a:prstGeom prst="ellipse">
              <a:avLst/>
            </a:prstGeom>
            <a:ln>
              <a:solidFill>
                <a:srgbClr val="EEECE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2"/>
                  </a:solidFill>
                </a:rPr>
                <a:t>Who Knows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3A822D-8902-551D-6E25-1F7B2128330F}"/>
                </a:ext>
              </a:extLst>
            </p:cNvPr>
            <p:cNvSpPr txBox="1"/>
            <p:nvPr/>
          </p:nvSpPr>
          <p:spPr>
            <a:xfrm>
              <a:off x="3573425" y="3389161"/>
              <a:ext cx="46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??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9646FD-5450-AE23-9636-5438F0CCF213}"/>
                </a:ext>
              </a:extLst>
            </p:cNvPr>
            <p:cNvSpPr txBox="1"/>
            <p:nvPr/>
          </p:nvSpPr>
          <p:spPr>
            <a:xfrm>
              <a:off x="4917480" y="3345605"/>
              <a:ext cx="469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??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9404B-5317-EBA4-9B3D-2B74CEBC1080}"/>
                </a:ext>
              </a:extLst>
            </p:cNvPr>
            <p:cNvSpPr txBox="1"/>
            <p:nvPr/>
          </p:nvSpPr>
          <p:spPr>
            <a:xfrm>
              <a:off x="1696371" y="4808855"/>
              <a:ext cx="1556452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Instrument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43A1DE-EE79-F472-47E7-F297F1BB2539}"/>
                </a:ext>
              </a:extLst>
            </p:cNvPr>
            <p:cNvCxnSpPr>
              <a:cxnSpLocks/>
              <a:stCxn id="14" idx="3"/>
              <a:endCxn id="6" idx="1"/>
            </p:cNvCxnSpPr>
            <p:nvPr/>
          </p:nvCxnSpPr>
          <p:spPr>
            <a:xfrm>
              <a:off x="3252824" y="5039687"/>
              <a:ext cx="42816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96B25A16-B709-829B-1E84-6B53CBE07AE4}"/>
              </a:ext>
            </a:extLst>
          </p:cNvPr>
          <p:cNvSpPr txBox="1">
            <a:spLocks/>
          </p:cNvSpPr>
          <p:nvPr/>
        </p:nvSpPr>
        <p:spPr>
          <a:xfrm>
            <a:off x="6912287" y="1198606"/>
            <a:ext cx="5011979" cy="532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Instrumental variables are those that </a:t>
            </a:r>
            <a:r>
              <a:rPr lang="en-US" b="1" i="1" u="sng" dirty="0"/>
              <a:t>**only**</a:t>
            </a:r>
            <a:r>
              <a:rPr lang="en-US" dirty="0"/>
              <a:t> affect the cause, and have no relation to anything else</a:t>
            </a:r>
          </a:p>
          <a:p>
            <a:endParaRPr lang="en-US" dirty="0"/>
          </a:p>
          <a:p>
            <a:r>
              <a:rPr lang="en-US" dirty="0"/>
              <a:t>By examining their relationship to both the cause and effect, we can derive an estimate of the causal effect</a:t>
            </a:r>
          </a:p>
          <a:p>
            <a:endParaRPr lang="en-US" dirty="0"/>
          </a:p>
          <a:p>
            <a:r>
              <a:rPr lang="en-US" dirty="0"/>
              <a:t>Also useful when cause and effect involved in a feedback</a:t>
            </a:r>
          </a:p>
        </p:txBody>
      </p:sp>
    </p:spTree>
    <p:extLst>
      <p:ext uri="{BB962C8B-B14F-4D97-AF65-F5344CB8AC3E}">
        <p14:creationId xmlns:p14="http://schemas.microsoft.com/office/powerpoint/2010/main" val="25894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9E5D-EA8F-EF8A-2C06-7AF65F37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CC87-7315-4BB0-FA91-5AB723EB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Smoking and Cancer as Classic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4E86-ED68-9946-333C-B4EBA592E879}"/>
              </a:ext>
            </a:extLst>
          </p:cNvPr>
          <p:cNvSpPr txBox="1"/>
          <p:nvPr/>
        </p:nvSpPr>
        <p:spPr>
          <a:xfrm>
            <a:off x="3525495" y="4808855"/>
            <a:ext cx="13051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Smoking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1B48-B33C-30D8-897D-EC83F52BBB19}"/>
              </a:ext>
            </a:extLst>
          </p:cNvPr>
          <p:cNvSpPr txBox="1"/>
          <p:nvPr/>
        </p:nvSpPr>
        <p:spPr>
          <a:xfrm>
            <a:off x="5189583" y="4808856"/>
            <a:ext cx="10438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Cancer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1DA2FF-2F30-D6CF-E099-36406D0DE0D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830659" y="5039688"/>
            <a:ext cx="358924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C10BC2-8FC3-C9E2-52DC-3C3D2BD1D5D6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flipH="1">
            <a:off x="4178078" y="2954352"/>
            <a:ext cx="9379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F614B-62AA-9599-029F-F469B5D8AECC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4187457" y="2954353"/>
            <a:ext cx="1524065" cy="18545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0333D-E5FE-7461-9803-F409091B01EB}"/>
              </a:ext>
            </a:extLst>
          </p:cNvPr>
          <p:cNvSpPr/>
          <p:nvPr/>
        </p:nvSpPr>
        <p:spPr>
          <a:xfrm>
            <a:off x="2874336" y="19986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Genes,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4186E-6A7C-16AC-B5B9-B861807D46A4}"/>
              </a:ext>
            </a:extLst>
          </p:cNvPr>
          <p:cNvSpPr txBox="1"/>
          <p:nvPr/>
        </p:nvSpPr>
        <p:spPr>
          <a:xfrm>
            <a:off x="1646316" y="4439523"/>
            <a:ext cx="1487715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Laws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Restricting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Smoking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AA299-A0FD-4DAC-48B6-7163719136A3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134030" y="5039687"/>
            <a:ext cx="39146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0655D0C4-B76E-DA94-28F4-2D400B035067}"/>
              </a:ext>
            </a:extLst>
          </p:cNvPr>
          <p:cNvSpPr txBox="1">
            <a:spLocks/>
          </p:cNvSpPr>
          <p:nvPr/>
        </p:nvSpPr>
        <p:spPr>
          <a:xfrm>
            <a:off x="6311900" y="1600201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– are laws a TRUE exogenous variable</a:t>
            </a:r>
          </a:p>
          <a:p>
            <a:endParaRPr lang="en-US" dirty="0"/>
          </a:p>
          <a:p>
            <a:r>
              <a:rPr lang="en-US" dirty="0"/>
              <a:t>If laws are in response to cancer rates, they might not be</a:t>
            </a:r>
          </a:p>
          <a:p>
            <a:endParaRPr lang="en-US" dirty="0"/>
          </a:p>
          <a:p>
            <a:r>
              <a:rPr lang="en-US" dirty="0"/>
              <a:t>Unless </a:t>
            </a:r>
            <a:r>
              <a:rPr lang="en-US" i="1" dirty="0"/>
              <a:t>a priori </a:t>
            </a:r>
            <a:r>
              <a:rPr lang="en-US" dirty="0"/>
              <a:t>cancer is the same everywhere</a:t>
            </a:r>
          </a:p>
          <a:p>
            <a:endParaRPr lang="en-US" dirty="0"/>
          </a:p>
          <a:p>
            <a:r>
              <a:rPr lang="en-US" dirty="0"/>
              <a:t>Multiple methods to test validity of instrument</a:t>
            </a:r>
          </a:p>
        </p:txBody>
      </p:sp>
    </p:spTree>
    <p:extLst>
      <p:ext uri="{BB962C8B-B14F-4D97-AF65-F5344CB8AC3E}">
        <p14:creationId xmlns:p14="http://schemas.microsoft.com/office/powerpoint/2010/main" val="11604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EF61-99C3-93AF-48C3-A4FA0DB5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1: Relevance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EF388-C512-8BA4-5BE5-FEFD27BC4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Did the law actually work?</a:t>
            </a:r>
          </a:p>
          <a:p>
            <a:endParaRPr lang="en-US" dirty="0"/>
          </a:p>
          <a:p>
            <a:r>
              <a:rPr lang="en-US" dirty="0"/>
              <a:t>Is it actually associated with smoking rates?</a:t>
            </a:r>
          </a:p>
          <a:p>
            <a:endParaRPr lang="en-US" dirty="0"/>
          </a:p>
          <a:p>
            <a:r>
              <a:rPr lang="en-US" dirty="0"/>
              <a:t>Do you have a STRONG or WEAK instrument?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63F86-C335-0359-AEF7-66CEF1B2ECC0}"/>
              </a:ext>
            </a:extLst>
          </p:cNvPr>
          <p:cNvSpPr txBox="1"/>
          <p:nvPr/>
        </p:nvSpPr>
        <p:spPr>
          <a:xfrm>
            <a:off x="2839695" y="4796155"/>
            <a:ext cx="13051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Smoking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68CE-E34A-7166-04F8-EAB12A975AEF}"/>
              </a:ext>
            </a:extLst>
          </p:cNvPr>
          <p:cNvSpPr txBox="1"/>
          <p:nvPr/>
        </p:nvSpPr>
        <p:spPr>
          <a:xfrm>
            <a:off x="4503783" y="4796156"/>
            <a:ext cx="10438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Cancer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E489FA-6998-346C-45F8-FCFDCFF131B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44859" y="5026988"/>
            <a:ext cx="358924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5236F1-70D7-17CE-F776-60BE3528A589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78" y="2941652"/>
            <a:ext cx="9379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01C925-C3F1-5930-0FF2-BAB168C2F6B3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3"/>
            <a:ext cx="1524065" cy="18545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8A1F7CC-73E1-4B1C-CF4B-9B4B51AEAB2B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Genes,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884B8-9276-65C5-8F75-56E9090757D0}"/>
              </a:ext>
            </a:extLst>
          </p:cNvPr>
          <p:cNvSpPr txBox="1"/>
          <p:nvPr/>
        </p:nvSpPr>
        <p:spPr>
          <a:xfrm>
            <a:off x="960516" y="4426823"/>
            <a:ext cx="1487715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Laws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Restricting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Smoking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FCD6EF-8B34-DC77-22A3-BECB509DE8C7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448230" y="5026987"/>
            <a:ext cx="39146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5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48158-EF54-A67A-CEA9-8BAC6DFE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A7AD-19B6-8768-9C48-0502F85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C7031-72A2-894D-EBC2-437CD321A9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possibly a good instrument</a:t>
            </a:r>
          </a:p>
          <a:p>
            <a:endParaRPr lang="en-US" dirty="0"/>
          </a:p>
          <a:p>
            <a:r>
              <a:rPr lang="en-US" dirty="0"/>
              <a:t>But when and where?</a:t>
            </a:r>
          </a:p>
          <a:p>
            <a:endParaRPr lang="en-US" dirty="0"/>
          </a:p>
          <a:p>
            <a:r>
              <a:rPr lang="en-US" dirty="0"/>
              <a:t>Maybe places where growth is driven by agriculture… but others?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08B53-8F85-46B1-530A-2476A4C26594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90C18-3599-691B-0A79-9509DAC0BC72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CBC69-A50F-50E7-4DD0-1D2FBC7AFD7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9532C-C814-15C2-DD4D-9D6A04C997A8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9D99C3-6486-1C18-DF1A-3D73BA0DF63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EF71260-4884-381B-028B-94CD9CDB6BD3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Geopolitics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EF180-7078-C7E5-81EC-0B4CF2007C9F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C9B01A-61A6-3631-3BAC-5A313D9E9FA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2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1E20-133D-B849-FE46-46BCB775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9" y="-3753"/>
            <a:ext cx="10515600" cy="1325563"/>
          </a:xfrm>
        </p:spPr>
        <p:txBody>
          <a:bodyPr/>
          <a:lstStyle/>
          <a:p>
            <a:r>
              <a:rPr lang="en-US" dirty="0"/>
              <a:t>Rainfall Got Out of Hand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F348B-E9E1-933A-4E73-6B433D5C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43" y="877425"/>
            <a:ext cx="9169115" cy="598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12247-88BA-0259-7921-8F597F1A3362}"/>
              </a:ext>
            </a:extLst>
          </p:cNvPr>
          <p:cNvSpPr txBox="1"/>
          <p:nvPr/>
        </p:nvSpPr>
        <p:spPr>
          <a:xfrm>
            <a:off x="154359" y="649287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Mellon 2024</a:t>
            </a:r>
          </a:p>
        </p:txBody>
      </p:sp>
    </p:spTree>
    <p:extLst>
      <p:ext uri="{BB962C8B-B14F-4D97-AF65-F5344CB8AC3E}">
        <p14:creationId xmlns:p14="http://schemas.microsoft.com/office/powerpoint/2010/main" val="2174611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D1AC-053F-B168-4B28-64DD3F20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7AE4-C5FE-21C3-D69A-C11BD0CA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8200A-18F3-FAD5-FD69-0FEDF3C74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But - is our instrument truly exogenous?</a:t>
            </a:r>
          </a:p>
          <a:p>
            <a:endParaRPr lang="en-US" dirty="0"/>
          </a:p>
          <a:p>
            <a:r>
              <a:rPr lang="en-US" dirty="0"/>
              <a:t>If it is not, we have a BIG PROBLEM</a:t>
            </a:r>
          </a:p>
          <a:p>
            <a:endParaRPr lang="en-US" dirty="0"/>
          </a:p>
          <a:p>
            <a:r>
              <a:rPr lang="en-US" dirty="0"/>
              <a:t>Rainfall can be related to a lot of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CB906-B5AE-633A-0C08-847E655D4836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B23C5-DB4C-46C6-A889-3AD074186B4E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285384-F452-94F4-9CFE-84CC0FDDA9A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A8AC4E-17F0-7758-DAEC-287F7E616522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0FEF4E-EAAA-D95B-CB69-948732AC0DB6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6FA269F-418F-16AC-08D0-C77B817CF73E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C05-B711-F3FC-97FD-8255BEF8A181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E08E37-BAA8-8C8E-EDCB-C0D2D92F1AD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081AC1-A9A7-013F-C854-052315EAC8E4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1417755" y="2941652"/>
            <a:ext cx="2083902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8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C1E0-CADE-A2E4-E829-FE4447AF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8290-074B-41A6-753F-F63AC5DC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670A4-1BCE-D5F8-7231-6EEF538608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Oh no! </a:t>
            </a:r>
          </a:p>
          <a:p>
            <a:endParaRPr lang="en-US" dirty="0"/>
          </a:p>
          <a:p>
            <a:r>
              <a:rPr lang="en-US" dirty="0"/>
              <a:t>Rainfall is a confounder itself!</a:t>
            </a:r>
          </a:p>
          <a:p>
            <a:endParaRPr lang="en-US" dirty="0"/>
          </a:p>
          <a:p>
            <a:r>
              <a:rPr lang="en-US" dirty="0"/>
              <a:t>This can be hugely problematic for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4EDDD-14F4-B4E2-8E72-134F580452BB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F81BD-FF31-A68A-C88A-8D3103A44B5E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28B51-EE03-EAFD-62AA-738F28C290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4E1E3B-B1EB-4040-7D89-A3047E0F3281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412BB3-573A-BDAA-4134-0F1B2BDB9DF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2A43CF-28F2-B6BE-5769-E7422A015DC1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Geopolitics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5F0C0-4F4D-4B8F-1213-93F5E7616762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C7681-C0CB-F40F-EA7A-99D478DF3627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5A50B2-ECAC-7ED5-E142-A1163C94A7F7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16200000" flipH="1">
            <a:off x="3289045" y="3386528"/>
            <a:ext cx="192922" cy="3935503"/>
          </a:xfrm>
          <a:prstGeom prst="bentConnector3">
            <a:avLst>
              <a:gd name="adj1" fmla="val 218493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9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C9E9A-7AF3-B6F4-66FF-1103EAD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" y="1320800"/>
            <a:ext cx="9933715" cy="37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529-0611-EB1B-8E5D-D7548005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98" y="645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does Correlation ≠ Causation: </a:t>
            </a:r>
            <a:br>
              <a:rPr lang="en-US" b="1" dirty="0"/>
            </a:br>
            <a:r>
              <a:rPr lang="en-US" b="1" dirty="0"/>
              <a:t>Treatment Effects in a Partially Observed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F2AED-2B11-1FD0-8906-7D2B3376B49E}"/>
              </a:ext>
            </a:extLst>
          </p:cNvPr>
          <p:cNvSpPr/>
          <p:nvPr/>
        </p:nvSpPr>
        <p:spPr>
          <a:xfrm>
            <a:off x="370244" y="1453019"/>
            <a:ext cx="5194066" cy="2848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9E7C-BA15-8E0B-A15C-CBCF3F06CC32}"/>
              </a:ext>
            </a:extLst>
          </p:cNvPr>
          <p:cNvSpPr/>
          <p:nvPr/>
        </p:nvSpPr>
        <p:spPr>
          <a:xfrm>
            <a:off x="370244" y="4308241"/>
            <a:ext cx="5184772" cy="19610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E9C8C-0B54-3724-4FE8-9748565DB94D}"/>
              </a:ext>
            </a:extLst>
          </p:cNvPr>
          <p:cNvSpPr txBox="1"/>
          <p:nvPr/>
        </p:nvSpPr>
        <p:spPr>
          <a:xfrm>
            <a:off x="1140365" y="1469559"/>
            <a:ext cx="937397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  <a:r>
              <a:rPr lang="en-US" sz="3200" baseline="-25000" dirty="0"/>
              <a:t>i </a:t>
            </a:r>
            <a:r>
              <a:rPr lang="en-US" sz="3200" dirty="0"/>
              <a:t>= 1</a:t>
            </a:r>
            <a:endParaRPr lang="en-US" sz="32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25392-1622-3223-AB93-BE6A56D368DE}"/>
              </a:ext>
            </a:extLst>
          </p:cNvPr>
          <p:cNvSpPr txBox="1"/>
          <p:nvPr/>
        </p:nvSpPr>
        <p:spPr>
          <a:xfrm>
            <a:off x="917178" y="3714908"/>
            <a:ext cx="937397" cy="944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u="sng" dirty="0"/>
          </a:p>
          <a:p>
            <a:r>
              <a:rPr lang="en-US" sz="3200" dirty="0"/>
              <a:t>D</a:t>
            </a:r>
            <a:r>
              <a:rPr lang="en-US" sz="3200" baseline="-25000" dirty="0"/>
              <a:t>i </a:t>
            </a:r>
            <a:r>
              <a:rPr lang="en-US" sz="3200" dirty="0"/>
              <a:t>= 0</a:t>
            </a:r>
            <a:endParaRPr lang="en-US" sz="3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04574-2C71-AF74-1938-011F4A27DD92}"/>
              </a:ext>
            </a:extLst>
          </p:cNvPr>
          <p:cNvSpPr txBox="1"/>
          <p:nvPr/>
        </p:nvSpPr>
        <p:spPr>
          <a:xfrm>
            <a:off x="4123087" y="1509596"/>
            <a:ext cx="514501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/>
              <a:t>1i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28AB7-41FF-C32C-EF70-2C463DC42A29}"/>
              </a:ext>
            </a:extLst>
          </p:cNvPr>
          <p:cNvSpPr txBox="1"/>
          <p:nvPr/>
        </p:nvSpPr>
        <p:spPr>
          <a:xfrm>
            <a:off x="4189658" y="4190189"/>
            <a:ext cx="514501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/>
              <a:t>0i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E5649B-C61D-A5C4-6FBC-EA17D04DC212}"/>
              </a:ext>
            </a:extLst>
          </p:cNvPr>
          <p:cNvSpPr txBox="1"/>
          <p:nvPr/>
        </p:nvSpPr>
        <p:spPr>
          <a:xfrm>
            <a:off x="5696742" y="1526124"/>
            <a:ext cx="60783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Difference in means = ATE +</a:t>
            </a:r>
          </a:p>
          <a:p>
            <a:r>
              <a:rPr lang="en-US" sz="3200" dirty="0"/>
              <a:t>	Selection Bias +</a:t>
            </a:r>
          </a:p>
          <a:p>
            <a:r>
              <a:rPr lang="en-US" sz="3200" dirty="0"/>
              <a:t>	Treatment Heterogeneity Bias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40C3C14-140C-135C-2A95-71CF71DF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66" y="3230166"/>
            <a:ext cx="5865992" cy="329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7236E3-29F3-0C97-69CE-48BBB93A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3" y="2223701"/>
            <a:ext cx="2548686" cy="14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B878FAC-8474-EDC0-9298-2BD51976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4" y="4735889"/>
            <a:ext cx="1351023" cy="15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379748-A5C7-57EC-A13F-4B74E0FB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033" y="4805067"/>
            <a:ext cx="2417067" cy="13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C894D2-C24B-55BB-0B6C-0A3374DF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38" y="2187231"/>
            <a:ext cx="2347940" cy="15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46D7E-9CCB-E08F-4330-0C6FED5E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9592-EA0C-25DE-935E-4A461882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0" y="239908"/>
            <a:ext cx="10515600" cy="1325563"/>
          </a:xfrm>
        </p:spPr>
        <p:txBody>
          <a:bodyPr/>
          <a:lstStyle/>
          <a:p>
            <a:r>
              <a:rPr lang="en-US" dirty="0"/>
              <a:t>Two Approaches in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D85F9-4996-FFD4-A6D9-3739B6DCD36D}"/>
              </a:ext>
            </a:extLst>
          </p:cNvPr>
          <p:cNvSpPr txBox="1"/>
          <p:nvPr/>
        </p:nvSpPr>
        <p:spPr>
          <a:xfrm>
            <a:off x="3680985" y="4808855"/>
            <a:ext cx="994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AE36C-8BD2-3424-FC01-6CD11E6A9B8E}"/>
              </a:ext>
            </a:extLst>
          </p:cNvPr>
          <p:cNvSpPr txBox="1"/>
          <p:nvPr/>
        </p:nvSpPr>
        <p:spPr>
          <a:xfrm>
            <a:off x="1696371" y="4808855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6B8C2-C25F-AC11-108F-00A5725F4BE0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252824" y="5039687"/>
            <a:ext cx="42816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10F522EB-9C98-28A2-1803-9A81C67AB6E6}"/>
              </a:ext>
            </a:extLst>
          </p:cNvPr>
          <p:cNvSpPr txBox="1">
            <a:spLocks/>
          </p:cNvSpPr>
          <p:nvPr/>
        </p:nvSpPr>
        <p:spPr>
          <a:xfrm>
            <a:off x="6311900" y="1600201"/>
            <a:ext cx="4038600" cy="18441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Fit two models, leveraging the fact that</a:t>
            </a:r>
          </a:p>
          <a:p>
            <a:pPr marL="0" indent="0" algn="ctr">
              <a:buNone/>
            </a:pPr>
            <a:r>
              <a:rPr lang="en-US" dirty="0"/>
              <a:t>IE = IC * 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so, CE = IE/IC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E9BD0-729A-1F99-63C1-62A0BAAAFC61}"/>
              </a:ext>
            </a:extLst>
          </p:cNvPr>
          <p:cNvSpPr txBox="1"/>
          <p:nvPr/>
        </p:nvSpPr>
        <p:spPr>
          <a:xfrm>
            <a:off x="3556267" y="1965807"/>
            <a:ext cx="994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0AFB3B-40EB-23E5-5233-0CA4D95DD979}"/>
              </a:ext>
            </a:extLst>
          </p:cNvPr>
          <p:cNvSpPr txBox="1"/>
          <p:nvPr/>
        </p:nvSpPr>
        <p:spPr>
          <a:xfrm>
            <a:off x="1571653" y="1965807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9EBB81-49C4-9714-D178-CEE1F66DD7F0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3128106" y="2196639"/>
            <a:ext cx="42816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485B6B-1720-FF74-08BF-3AED1B3ADB43}"/>
              </a:ext>
            </a:extLst>
          </p:cNvPr>
          <p:cNvSpPr txBox="1"/>
          <p:nvPr/>
        </p:nvSpPr>
        <p:spPr>
          <a:xfrm>
            <a:off x="5138903" y="2982658"/>
            <a:ext cx="8957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1DF68-9FE6-168E-4E7B-9FBD35AED55D}"/>
              </a:ext>
            </a:extLst>
          </p:cNvPr>
          <p:cNvSpPr txBox="1"/>
          <p:nvPr/>
        </p:nvSpPr>
        <p:spPr>
          <a:xfrm>
            <a:off x="1571653" y="2982657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E8A421-CBFD-4391-3224-C82644945323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3128105" y="3213490"/>
            <a:ext cx="2010798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BD9AE9B-AC5E-2A0E-9BD9-E5F535BBBB03}"/>
              </a:ext>
            </a:extLst>
          </p:cNvPr>
          <p:cNvSpPr txBox="1"/>
          <p:nvPr/>
        </p:nvSpPr>
        <p:spPr>
          <a:xfrm>
            <a:off x="3680986" y="5570391"/>
            <a:ext cx="9941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Fitted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FAA30-52BB-682E-EF45-CE524E86D509}"/>
              </a:ext>
            </a:extLst>
          </p:cNvPr>
          <p:cNvSpPr txBox="1"/>
          <p:nvPr/>
        </p:nvSpPr>
        <p:spPr>
          <a:xfrm>
            <a:off x="5263621" y="5748490"/>
            <a:ext cx="8957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7FF6AB-BC47-0A2C-44E3-845AA6E42DE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675169" y="5979323"/>
            <a:ext cx="588453" cy="65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B2F18A-891C-0484-7548-CDAD61F4FEC0}"/>
              </a:ext>
            </a:extLst>
          </p:cNvPr>
          <p:cNvSpPr txBox="1"/>
          <p:nvPr/>
        </p:nvSpPr>
        <p:spPr>
          <a:xfrm>
            <a:off x="3131154" y="162441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BBFA9-A9D9-20EA-A1C0-446B4DB2AC3A}"/>
              </a:ext>
            </a:extLst>
          </p:cNvPr>
          <p:cNvSpPr txBox="1"/>
          <p:nvPr/>
        </p:nvSpPr>
        <p:spPr>
          <a:xfrm>
            <a:off x="3885683" y="280942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ie</a:t>
            </a:r>
            <a:endParaRPr lang="en-US" dirty="0"/>
          </a:p>
        </p:txBody>
      </p:sp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FC2597C4-F5C2-BCDC-BDAB-DCA2901CEA31}"/>
              </a:ext>
            </a:extLst>
          </p:cNvPr>
          <p:cNvSpPr txBox="1">
            <a:spLocks/>
          </p:cNvSpPr>
          <p:nvPr/>
        </p:nvSpPr>
        <p:spPr>
          <a:xfrm>
            <a:off x="6629400" y="4557267"/>
            <a:ext cx="4038600" cy="184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Fit two models, but only use fitted values of the cause for the second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C38D84-3190-0E89-44F7-E1C3994D3165}"/>
              </a:ext>
            </a:extLst>
          </p:cNvPr>
          <p:cNvSpPr txBox="1"/>
          <p:nvPr/>
        </p:nvSpPr>
        <p:spPr>
          <a:xfrm>
            <a:off x="7420002" y="617862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>
                <a:latin typeface="Courier" pitchFamily="2" charset="0"/>
              </a:rPr>
              <a:t>ivreg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7" grpId="0" animBg="1"/>
      <p:bldP spid="28" grpId="0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g">
            <a:extLst>
              <a:ext uri="{FF2B5EF4-FFF2-40B4-BE49-F238E27FC236}">
                <a16:creationId xmlns:a16="http://schemas.microsoft.com/office/drawing/2014/main" id="{30DCC284-1EEA-1F6C-2664-F8ADFA2C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871" y="1657415"/>
            <a:ext cx="6298968" cy="354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1836BF-64B4-6F71-32C9-3E3128D5B984}"/>
              </a:ext>
            </a:extLst>
          </p:cNvPr>
          <p:cNvSpPr txBox="1"/>
          <p:nvPr/>
        </p:nvSpPr>
        <p:spPr>
          <a:xfrm>
            <a:off x="101600" y="6550223"/>
            <a:ext cx="1783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Matheus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Facure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Alves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65479-5F72-AC3A-5F42-C3F982365B29}"/>
              </a:ext>
            </a:extLst>
          </p:cNvPr>
          <p:cNvSpPr txBox="1"/>
          <p:nvPr/>
        </p:nvSpPr>
        <p:spPr>
          <a:xfrm>
            <a:off x="5892800" y="6172200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(OK, also other estimators, like Generalized Method of Moments)</a:t>
            </a:r>
          </a:p>
        </p:txBody>
      </p:sp>
    </p:spTree>
    <p:extLst>
      <p:ext uri="{BB962C8B-B14F-4D97-AF65-F5344CB8AC3E}">
        <p14:creationId xmlns:p14="http://schemas.microsoft.com/office/powerpoint/2010/main" val="364693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D14D-202C-1039-41C3-904F7AB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8255"/>
            <a:ext cx="10515600" cy="1325563"/>
          </a:xfrm>
        </p:spPr>
        <p:txBody>
          <a:bodyPr/>
          <a:lstStyle/>
          <a:p>
            <a:r>
              <a:rPr lang="en-US" dirty="0"/>
              <a:t>Does Deforestation Drive Malaria?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E255B-C988-54C1-E918-667FE48C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6518"/>
            <a:ext cx="7772400" cy="5312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E68FD-95D6-0794-BDDC-4F37BD6781E9}"/>
              </a:ext>
            </a:extLst>
          </p:cNvPr>
          <p:cNvSpPr txBox="1"/>
          <p:nvPr/>
        </p:nvSpPr>
        <p:spPr>
          <a:xfrm>
            <a:off x="495300" y="6502400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</p:spTree>
    <p:extLst>
      <p:ext uri="{BB962C8B-B14F-4D97-AF65-F5344CB8AC3E}">
        <p14:creationId xmlns:p14="http://schemas.microsoft.com/office/powerpoint/2010/main" val="78991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8338-04E8-8510-6AF5-EBB047B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A27C-3DF3-B7BC-743F-384581EF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8255"/>
            <a:ext cx="11506200" cy="1325563"/>
          </a:xfrm>
        </p:spPr>
        <p:txBody>
          <a:bodyPr/>
          <a:lstStyle/>
          <a:p>
            <a:r>
              <a:rPr lang="en-US" dirty="0"/>
              <a:t>Choosing Instruments to Tease Apart a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E3E36-1A20-3B8E-D0BA-C5614AEC7AE6}"/>
              </a:ext>
            </a:extLst>
          </p:cNvPr>
          <p:cNvSpPr txBox="1"/>
          <p:nvPr/>
        </p:nvSpPr>
        <p:spPr>
          <a:xfrm>
            <a:off x="139700" y="6488668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BB0AF-5CFE-ED03-9E28-D11365D70D16}"/>
              </a:ext>
            </a:extLst>
          </p:cNvPr>
          <p:cNvSpPr txBox="1"/>
          <p:nvPr/>
        </p:nvSpPr>
        <p:spPr>
          <a:xfrm>
            <a:off x="2277076" y="4728334"/>
            <a:ext cx="1929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Deforestation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1AC01-4C47-98AA-D87C-AE9A285AAB6C}"/>
              </a:ext>
            </a:extLst>
          </p:cNvPr>
          <p:cNvSpPr txBox="1"/>
          <p:nvPr/>
        </p:nvSpPr>
        <p:spPr>
          <a:xfrm>
            <a:off x="7955157" y="4726143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Malaria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3C76E6-AE2E-50B8-268A-08B420A7A956}"/>
              </a:ext>
            </a:extLst>
          </p:cNvPr>
          <p:cNvCxnSpPr>
            <a:cxnSpLocks/>
          </p:cNvCxnSpPr>
          <p:nvPr/>
        </p:nvCxnSpPr>
        <p:spPr>
          <a:xfrm flipV="1">
            <a:off x="41957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57BB2-2250-0FC2-F85C-26C2279B2749}"/>
              </a:ext>
            </a:extLst>
          </p:cNvPr>
          <p:cNvCxnSpPr>
            <a:stCxn id="10" idx="4"/>
            <a:endCxn id="3" idx="0"/>
          </p:cNvCxnSpPr>
          <p:nvPr/>
        </p:nvCxnSpPr>
        <p:spPr>
          <a:xfrm flipH="1">
            <a:off x="3241924" y="3263513"/>
            <a:ext cx="2653985" cy="1464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0A4FE4-2A1A-D4AD-3C12-459205ED1610}"/>
              </a:ext>
            </a:extLst>
          </p:cNvPr>
          <p:cNvCxnSpPr>
            <a:stCxn id="10" idx="4"/>
            <a:endCxn id="4" idx="0"/>
          </p:cNvCxnSpPr>
          <p:nvPr/>
        </p:nvCxnSpPr>
        <p:spPr>
          <a:xfrm>
            <a:off x="5895909" y="3263513"/>
            <a:ext cx="2618055" cy="14626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BBEBC2E-2D3C-003C-C986-5B8F6EF1D112}"/>
              </a:ext>
            </a:extLst>
          </p:cNvPr>
          <p:cNvSpPr/>
          <p:nvPr/>
        </p:nvSpPr>
        <p:spPr>
          <a:xfrm>
            <a:off x="45842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Forest Conditions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BAE995-BECF-611F-9594-47F88C7CB245}"/>
              </a:ext>
            </a:extLst>
          </p:cNvPr>
          <p:cNvCxnSpPr>
            <a:cxnSpLocks/>
          </p:cNvCxnSpPr>
          <p:nvPr/>
        </p:nvCxnSpPr>
        <p:spPr>
          <a:xfrm flipV="1">
            <a:off x="41957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CAA960-8CFF-E2D4-BBB9-E44766576A35}"/>
              </a:ext>
            </a:extLst>
          </p:cNvPr>
          <p:cNvSpPr txBox="1"/>
          <p:nvPr/>
        </p:nvSpPr>
        <p:spPr>
          <a:xfrm>
            <a:off x="139700" y="2848014"/>
            <a:ext cx="22798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Aerosol Pollution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(from burning)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F20F99-3C8B-BC23-E7FA-4C51AC3364D5}"/>
              </a:ext>
            </a:extLst>
          </p:cNvPr>
          <p:cNvCxnSpPr>
            <a:cxnSpLocks/>
            <a:stCxn id="14" idx="2"/>
            <a:endCxn id="3" idx="1"/>
          </p:cNvCxnSpPr>
          <p:nvPr/>
        </p:nvCxnSpPr>
        <p:spPr>
          <a:xfrm>
            <a:off x="1279628" y="3679011"/>
            <a:ext cx="997448" cy="128015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F92128-FCD8-27DC-693E-10D2A738CD8B}"/>
              </a:ext>
            </a:extLst>
          </p:cNvPr>
          <p:cNvSpPr txBox="1"/>
          <p:nvPr/>
        </p:nvSpPr>
        <p:spPr>
          <a:xfrm>
            <a:off x="8862745" y="2748333"/>
            <a:ext cx="31895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Distance to Optimal Temperature for Malaria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F1A2FF-1303-252E-AAD4-17DDDA74FDEF}"/>
              </a:ext>
            </a:extLst>
          </p:cNvPr>
          <p:cNvCxnSpPr>
            <a:cxnSpLocks/>
            <a:stCxn id="21" idx="2"/>
            <a:endCxn id="4" idx="3"/>
          </p:cNvCxnSpPr>
          <p:nvPr/>
        </p:nvCxnSpPr>
        <p:spPr>
          <a:xfrm flipH="1">
            <a:off x="9072771" y="3579330"/>
            <a:ext cx="1384752" cy="13776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D8D02-8FB5-0FA6-0CA9-07D3E9FE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Only IV Shows The Effects of Deforestation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2E20C-9978-4B91-2321-E98A21BA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-193741"/>
            <a:ext cx="6522860" cy="7051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652CD-B208-7D98-83D8-C5BE5AB970D4}"/>
              </a:ext>
            </a:extLst>
          </p:cNvPr>
          <p:cNvSpPr/>
          <p:nvPr/>
        </p:nvSpPr>
        <p:spPr>
          <a:xfrm>
            <a:off x="5918200" y="444500"/>
            <a:ext cx="901700" cy="632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5C1CB-2F0D-528D-9FA3-028D5613FF6B}"/>
              </a:ext>
            </a:extLst>
          </p:cNvPr>
          <p:cNvSpPr/>
          <p:nvPr/>
        </p:nvSpPr>
        <p:spPr>
          <a:xfrm>
            <a:off x="6913744" y="444500"/>
            <a:ext cx="612137" cy="632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26D7C-5E64-96C9-F266-02E41984D57B}"/>
              </a:ext>
            </a:extLst>
          </p:cNvPr>
          <p:cNvSpPr txBox="1"/>
          <p:nvPr/>
        </p:nvSpPr>
        <p:spPr>
          <a:xfrm>
            <a:off x="3664677" y="927100"/>
            <a:ext cx="2484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we did on Tuesday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26230-F841-CC1A-4196-53649109E54B}"/>
              </a:ext>
            </a:extLst>
          </p:cNvPr>
          <p:cNvSpPr txBox="1"/>
          <p:nvPr/>
        </p:nvSpPr>
        <p:spPr>
          <a:xfrm>
            <a:off x="9336371" y="3721100"/>
            <a:ext cx="237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slows with 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9DD32-D6ED-0F3F-74B7-F62899C1064F}"/>
              </a:ext>
            </a:extLst>
          </p:cNvPr>
          <p:cNvSpPr txBox="1"/>
          <p:nvPr/>
        </p:nvSpPr>
        <p:spPr>
          <a:xfrm>
            <a:off x="9163329" y="440809"/>
            <a:ext cx="2551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Drives Loss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0C690-A17F-AA20-61D3-6F1C318A0B86}"/>
              </a:ext>
            </a:extLst>
          </p:cNvPr>
          <p:cNvSpPr txBox="1"/>
          <p:nvPr/>
        </p:nvSpPr>
        <p:spPr>
          <a:xfrm>
            <a:off x="139700" y="6488668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</p:spTree>
    <p:extLst>
      <p:ext uri="{BB962C8B-B14F-4D97-AF65-F5344CB8AC3E}">
        <p14:creationId xmlns:p14="http://schemas.microsoft.com/office/powerpoint/2010/main" val="364043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DE8D1-5F0F-12C6-6E65-D75A692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20B4-37CA-47F6-CA7B-5D4CAE59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an Instrument in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76EC-F80C-1176-5EE5-9209BE7E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something that is valid?</a:t>
            </a:r>
          </a:p>
          <a:p>
            <a:endParaRPr lang="en-US" dirty="0"/>
          </a:p>
          <a:p>
            <a:r>
              <a:rPr lang="en-US" dirty="0"/>
              <a:t>Is there something that is relevant?</a:t>
            </a:r>
          </a:p>
          <a:p>
            <a:endParaRPr lang="en-US" dirty="0"/>
          </a:p>
          <a:p>
            <a:r>
              <a:rPr lang="en-US" dirty="0"/>
              <a:t>Do you have reverse causality or other problems this could resolve?</a:t>
            </a:r>
          </a:p>
        </p:txBody>
      </p:sp>
    </p:spTree>
    <p:extLst>
      <p:ext uri="{BB962C8B-B14F-4D97-AF65-F5344CB8AC3E}">
        <p14:creationId xmlns:p14="http://schemas.microsoft.com/office/powerpoint/2010/main" val="2269471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B438-68CF-7B1B-0A9A-F3B5E8F5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85DE-5B92-054E-5FAF-25ECAF1B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0FE9-3E07-4D99-962A-E3B4D546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645505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1727C54-F87A-2C77-4FC3-FBA0B840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018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311F-4885-FEE3-6628-C52B4433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FA91F-588F-1FB0-5D2F-53384C0D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03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E9D5D-ADC1-8A30-1D4C-3F5C63E77967}"/>
              </a:ext>
            </a:extLst>
          </p:cNvPr>
          <p:cNvSpPr txBox="1"/>
          <p:nvPr/>
        </p:nvSpPr>
        <p:spPr>
          <a:xfrm>
            <a:off x="6250488" y="5661764"/>
            <a:ext cx="19024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Outfall &amp; Kelp Bed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B34C0063-A93D-8A4D-E4A2-26776D222273}"/>
              </a:ext>
            </a:extLst>
          </p:cNvPr>
          <p:cNvSpPr/>
          <p:nvPr/>
        </p:nvSpPr>
        <p:spPr>
          <a:xfrm>
            <a:off x="6951189" y="494778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881-C127-F184-91E6-9F1C1A85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65125"/>
            <a:ext cx="11140858" cy="1325563"/>
          </a:xfrm>
        </p:spPr>
        <p:txBody>
          <a:bodyPr/>
          <a:lstStyle/>
          <a:p>
            <a:r>
              <a:rPr lang="en-US" dirty="0"/>
              <a:t>What is a DAG of the System Including Impact?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C42AA-4F0A-FC2F-2F38-CE276A9EDBD3}"/>
              </a:ext>
            </a:extLst>
          </p:cNvPr>
          <p:cNvSpPr txBox="1"/>
          <p:nvPr/>
        </p:nvSpPr>
        <p:spPr>
          <a:xfrm>
            <a:off x="7078767" y="4560952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AF2C0-F71D-75C3-ED13-BC8516DCCBB9}"/>
              </a:ext>
            </a:extLst>
          </p:cNvPr>
          <p:cNvSpPr txBox="1"/>
          <p:nvPr/>
        </p:nvSpPr>
        <p:spPr>
          <a:xfrm>
            <a:off x="2348796" y="4560951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C3AB3F-A842-25BF-EB0B-F319F103038B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752999" y="4791784"/>
            <a:ext cx="3325768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01F51-5E8D-A9D6-E1B1-984739106DDF}"/>
              </a:ext>
            </a:extLst>
          </p:cNvPr>
          <p:cNvSpPr txBox="1"/>
          <p:nvPr/>
        </p:nvSpPr>
        <p:spPr>
          <a:xfrm>
            <a:off x="1976064" y="2211062"/>
            <a:ext cx="21496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E8503-B351-2265-2F2F-38FD73CCFA02}"/>
              </a:ext>
            </a:extLst>
          </p:cNvPr>
          <p:cNvSpPr txBox="1"/>
          <p:nvPr/>
        </p:nvSpPr>
        <p:spPr>
          <a:xfrm>
            <a:off x="6890877" y="2211062"/>
            <a:ext cx="30536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DBCA97-02B3-075C-7086-000FB461FEB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4125731" y="2626561"/>
            <a:ext cx="27651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03DF61-3800-898A-D2E7-2438931258D6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050898" y="3042059"/>
            <a:ext cx="0" cy="15188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CF55A1-76E2-21DB-BE94-CD172095E4F6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8417692" y="3042059"/>
            <a:ext cx="14427" cy="1518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7B85BA8-D4ED-F646-6030-7D7AFC8E74BE}"/>
              </a:ext>
            </a:extLst>
          </p:cNvPr>
          <p:cNvSpPr txBox="1"/>
          <p:nvPr/>
        </p:nvSpPr>
        <p:spPr>
          <a:xfrm>
            <a:off x="3433176" y="5549030"/>
            <a:ext cx="470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control for other things?</a:t>
            </a:r>
          </a:p>
        </p:txBody>
      </p:sp>
    </p:spTree>
    <p:extLst>
      <p:ext uri="{BB962C8B-B14F-4D97-AF65-F5344CB8AC3E}">
        <p14:creationId xmlns:p14="http://schemas.microsoft.com/office/powerpoint/2010/main" val="333669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7A5A-24C5-E752-70C1-5665A0C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Correlation ≠ Causation Mean?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6E5F1-E069-3E95-FE25-C14F6C6C8C79}"/>
              </a:ext>
            </a:extLst>
          </p:cNvPr>
          <p:cNvSpPr txBox="1"/>
          <p:nvPr/>
        </p:nvSpPr>
        <p:spPr>
          <a:xfrm>
            <a:off x="1868959" y="4757241"/>
            <a:ext cx="3093155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cs typeface="Calibri Light"/>
              </a:rPr>
              <a:t>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4A997-842B-982C-EF44-3B54CCC69C96}"/>
              </a:ext>
            </a:extLst>
          </p:cNvPr>
          <p:cNvSpPr txBox="1"/>
          <p:nvPr/>
        </p:nvSpPr>
        <p:spPr>
          <a:xfrm>
            <a:off x="7958568" y="4757241"/>
            <a:ext cx="1531089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cs typeface="Calibri Light"/>
              </a:rPr>
              <a:t>Snails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3CDBF-77D9-205A-D1C2-83360B92BBA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962114" y="5111184"/>
            <a:ext cx="299645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299429-37EF-735E-B5DD-499473290468}"/>
              </a:ext>
            </a:extLst>
          </p:cNvPr>
          <p:cNvSpPr/>
          <p:nvPr/>
        </p:nvSpPr>
        <p:spPr>
          <a:xfrm>
            <a:off x="3777682" y="1608075"/>
            <a:ext cx="4139986" cy="18131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Unmeasured Covariates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3182B-4FFD-DB36-1A41-030AC328D93E}"/>
              </a:ext>
            </a:extLst>
          </p:cNvPr>
          <p:cNvCxnSpPr>
            <a:cxnSpLocks/>
            <a:stCxn id="12" idx="4"/>
            <a:endCxn id="5" idx="0"/>
          </p:cNvCxnSpPr>
          <p:nvPr/>
        </p:nvCxnSpPr>
        <p:spPr>
          <a:xfrm>
            <a:off x="5847675" y="3421207"/>
            <a:ext cx="2876438" cy="133603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C94892-FF94-885E-200B-7F81BA3BB5BA}"/>
              </a:ext>
            </a:extLst>
          </p:cNvPr>
          <p:cNvCxnSpPr>
            <a:cxnSpLocks/>
            <a:stCxn id="12" idx="4"/>
            <a:endCxn id="4" idx="0"/>
          </p:cNvCxnSpPr>
          <p:nvPr/>
        </p:nvCxnSpPr>
        <p:spPr>
          <a:xfrm flipH="1">
            <a:off x="3415537" y="3421207"/>
            <a:ext cx="2432138" cy="133603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E6B2EE-025C-889A-A21F-C307E4AC8239}"/>
              </a:ext>
            </a:extLst>
          </p:cNvPr>
          <p:cNvSpPr txBox="1"/>
          <p:nvPr/>
        </p:nvSpPr>
        <p:spPr>
          <a:xfrm>
            <a:off x="450904" y="3026722"/>
            <a:ext cx="323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SELECTION BIAS ENTERS HERE VIA CONFOUNDING</a:t>
            </a:r>
            <a:endParaRPr lang="en-US" sz="24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77CFAB-7BEE-9C4F-D6F7-77DF5B14E4B5}"/>
              </a:ext>
            </a:extLst>
          </p:cNvPr>
          <p:cNvSpPr txBox="1"/>
          <p:nvPr/>
        </p:nvSpPr>
        <p:spPr>
          <a:xfrm>
            <a:off x="3777682" y="3539262"/>
            <a:ext cx="54854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9E478-FEA0-2CDE-0E6A-7E05033CA506}"/>
              </a:ext>
            </a:extLst>
          </p:cNvPr>
          <p:cNvSpPr txBox="1"/>
          <p:nvPr/>
        </p:nvSpPr>
        <p:spPr>
          <a:xfrm>
            <a:off x="5923280" y="4364475"/>
            <a:ext cx="54854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C1E1B-90C5-055E-6A9B-DFDFC821AF5F}"/>
              </a:ext>
            </a:extLst>
          </p:cNvPr>
          <p:cNvSpPr txBox="1"/>
          <p:nvPr/>
        </p:nvSpPr>
        <p:spPr>
          <a:xfrm>
            <a:off x="7808527" y="3656940"/>
            <a:ext cx="30008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0000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CA32-3AF5-D282-878D-C30F31540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7C54-B46F-450A-31C9-3677055B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65125"/>
            <a:ext cx="11140858" cy="1325563"/>
          </a:xfrm>
        </p:spPr>
        <p:txBody>
          <a:bodyPr/>
          <a:lstStyle/>
          <a:p>
            <a:r>
              <a:rPr lang="en-US" dirty="0"/>
              <a:t>Isolate the Effect of Other Things in the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27F31-5554-F8B9-F5E8-26865F5DA618}"/>
              </a:ext>
            </a:extLst>
          </p:cNvPr>
          <p:cNvSpPr txBox="1"/>
          <p:nvPr/>
        </p:nvSpPr>
        <p:spPr>
          <a:xfrm>
            <a:off x="3377896" y="4141405"/>
            <a:ext cx="2080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98C6D-76FD-C1DA-E7C0-FDA624F7ABAD}"/>
              </a:ext>
            </a:extLst>
          </p:cNvPr>
          <p:cNvSpPr txBox="1"/>
          <p:nvPr/>
        </p:nvSpPr>
        <p:spPr>
          <a:xfrm>
            <a:off x="668835" y="4141404"/>
            <a:ext cx="11984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D839F1-02A5-7B2B-0597-00393659363D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1867243" y="4326070"/>
            <a:ext cx="1510653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B49D0F-979F-58B9-EFCE-CFA81728E9F6}"/>
              </a:ext>
            </a:extLst>
          </p:cNvPr>
          <p:cNvSpPr txBox="1"/>
          <p:nvPr/>
        </p:nvSpPr>
        <p:spPr>
          <a:xfrm>
            <a:off x="350729" y="2135906"/>
            <a:ext cx="1834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62EBE-DBC7-2C1A-FB88-6BC5A04E2748}"/>
              </a:ext>
            </a:extLst>
          </p:cNvPr>
          <p:cNvSpPr txBox="1"/>
          <p:nvPr/>
        </p:nvSpPr>
        <p:spPr>
          <a:xfrm>
            <a:off x="3102659" y="2135906"/>
            <a:ext cx="2606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93D5A9-0142-645B-8414-08926F9D998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2185348" y="2459072"/>
            <a:ext cx="91731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6593CC-83D5-8D24-3B23-642B2483AF63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1268039" y="2782237"/>
            <a:ext cx="0" cy="13591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E19E91-61D7-E481-0059-1891CB7C8A0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4405709" y="2782237"/>
            <a:ext cx="12312" cy="135916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25128B-CC1F-1A6B-704C-FE51335F4CDA}"/>
              </a:ext>
            </a:extLst>
          </p:cNvPr>
          <p:cNvSpPr txBox="1"/>
          <p:nvPr/>
        </p:nvSpPr>
        <p:spPr>
          <a:xfrm>
            <a:off x="9721087" y="4141404"/>
            <a:ext cx="2080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8C904-B655-B404-5FA3-B3398F06A887}"/>
              </a:ext>
            </a:extLst>
          </p:cNvPr>
          <p:cNvSpPr txBox="1"/>
          <p:nvPr/>
        </p:nvSpPr>
        <p:spPr>
          <a:xfrm>
            <a:off x="6693919" y="2135905"/>
            <a:ext cx="1834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9C58A-5E7D-9963-E8B4-CC0B0633D6A4}"/>
              </a:ext>
            </a:extLst>
          </p:cNvPr>
          <p:cNvSpPr txBox="1"/>
          <p:nvPr/>
        </p:nvSpPr>
        <p:spPr>
          <a:xfrm>
            <a:off x="9445849" y="2135905"/>
            <a:ext cx="2606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22580A-10B0-1B32-1BD8-DEEF1FFD2DA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28538" y="2459071"/>
            <a:ext cx="91731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3C7BE-0D75-F1D6-C043-22853D42D8C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748899" y="2782236"/>
            <a:ext cx="12313" cy="135916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B3435C-F374-4BD4-9F37-41EE5C1C28F0}"/>
              </a:ext>
            </a:extLst>
          </p:cNvPr>
          <p:cNvSpPr txBox="1"/>
          <p:nvPr/>
        </p:nvSpPr>
        <p:spPr>
          <a:xfrm>
            <a:off x="1973018" y="1667604"/>
            <a:ext cx="134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Power Plant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B29AE6-3329-B729-1BE8-BE4DBC7A16BE}"/>
              </a:ext>
            </a:extLst>
          </p:cNvPr>
          <p:cNvSpPr txBox="1"/>
          <p:nvPr/>
        </p:nvSpPr>
        <p:spPr>
          <a:xfrm>
            <a:off x="8111248" y="1679146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Somewhere Else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573CB-DB2A-7DF6-C191-A48E19DAB90E}"/>
              </a:ext>
            </a:extLst>
          </p:cNvPr>
          <p:cNvSpPr txBox="1"/>
          <p:nvPr/>
        </p:nvSpPr>
        <p:spPr>
          <a:xfrm>
            <a:off x="2415976" y="5901457"/>
            <a:ext cx="702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Decompose into: Y</a:t>
            </a:r>
            <a:r>
              <a:rPr lang="en-US" sz="3600" baseline="-25000" dirty="0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D234E-C940-3881-A5D4-FB1F0F5E9399}"/>
              </a:ext>
            </a:extLst>
          </p:cNvPr>
          <p:cNvSpPr txBox="1"/>
          <p:nvPr/>
        </p:nvSpPr>
        <p:spPr>
          <a:xfrm>
            <a:off x="2798956" y="4667175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F874D59-4DF8-4833-2D11-2E3B9C526AC9}"/>
              </a:ext>
            </a:extLst>
          </p:cNvPr>
          <p:cNvSpPr/>
          <p:nvPr/>
        </p:nvSpPr>
        <p:spPr>
          <a:xfrm>
            <a:off x="316060" y="4810754"/>
            <a:ext cx="1903956" cy="7592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Site Effects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BF634F-F049-F69D-6997-8FD1172617B5}"/>
              </a:ext>
            </a:extLst>
          </p:cNvPr>
          <p:cNvCxnSpPr>
            <a:cxnSpLocks/>
            <a:stCxn id="27" idx="6"/>
            <a:endCxn id="3" idx="1"/>
          </p:cNvCxnSpPr>
          <p:nvPr/>
        </p:nvCxnSpPr>
        <p:spPr>
          <a:xfrm flipV="1">
            <a:off x="2220016" y="4326071"/>
            <a:ext cx="1157880" cy="8643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0B5B9C-1046-294D-4E37-DF6AEE3AF511}"/>
              </a:ext>
            </a:extLst>
          </p:cNvPr>
          <p:cNvSpPr/>
          <p:nvPr/>
        </p:nvSpPr>
        <p:spPr>
          <a:xfrm>
            <a:off x="6647590" y="4787453"/>
            <a:ext cx="1903956" cy="7592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Site Effects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5DEACA-0954-81AA-680C-3028D18C0BB8}"/>
              </a:ext>
            </a:extLst>
          </p:cNvPr>
          <p:cNvCxnSpPr>
            <a:cxnSpLocks/>
            <a:stCxn id="32" idx="6"/>
            <a:endCxn id="9" idx="1"/>
          </p:cNvCxnSpPr>
          <p:nvPr/>
        </p:nvCxnSpPr>
        <p:spPr>
          <a:xfrm flipV="1">
            <a:off x="8551546" y="4326070"/>
            <a:ext cx="1169541" cy="8410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E9C97F-A387-66B4-AA8F-96220A590F6F}"/>
              </a:ext>
            </a:extLst>
          </p:cNvPr>
          <p:cNvSpPr txBox="1"/>
          <p:nvPr/>
        </p:nvSpPr>
        <p:spPr>
          <a:xfrm>
            <a:off x="9110304" y="457208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0E0FDE-094F-BFE4-25DB-E05B37C712E8}"/>
              </a:ext>
            </a:extLst>
          </p:cNvPr>
          <p:cNvSpPr txBox="1"/>
          <p:nvPr/>
        </p:nvSpPr>
        <p:spPr>
          <a:xfrm>
            <a:off x="4405709" y="3049856"/>
            <a:ext cx="427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t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5A6BF-F7F9-05D4-6A02-AE3F63694FA7}"/>
              </a:ext>
            </a:extLst>
          </p:cNvPr>
          <p:cNvSpPr txBox="1"/>
          <p:nvPr/>
        </p:nvSpPr>
        <p:spPr>
          <a:xfrm>
            <a:off x="10765059" y="2977460"/>
            <a:ext cx="427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t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D1DF0F-02F0-7CE5-F8C3-42BC049F8EB3}"/>
              </a:ext>
            </a:extLst>
          </p:cNvPr>
          <p:cNvSpPr txBox="1"/>
          <p:nvPr/>
        </p:nvSpPr>
        <p:spPr>
          <a:xfrm>
            <a:off x="2337772" y="3779550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en-US" sz="2800" baseline="-25000" dirty="0"/>
              <a:t>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28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3" grpId="0"/>
      <p:bldP spid="24" grpId="0"/>
      <p:bldP spid="32" grpId="0" animBg="1"/>
      <p:bldP spid="35" grpId="0"/>
      <p:bldP spid="37" grpId="0"/>
      <p:bldP spid="38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CAF09-18F7-9508-116D-DE4470B3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0DBE-9151-4076-559A-09F08CD3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A6B45-3CFE-2540-3A10-35E835E2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03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F0A81-8D26-BD12-8DCB-B2AA00CCDC22}"/>
              </a:ext>
            </a:extLst>
          </p:cNvPr>
          <p:cNvSpPr txBox="1"/>
          <p:nvPr/>
        </p:nvSpPr>
        <p:spPr>
          <a:xfrm>
            <a:off x="6250488" y="5661764"/>
            <a:ext cx="19024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Outfall &amp; Kelp Bed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20BE7320-6847-25CE-0F26-2E92840FE375}"/>
              </a:ext>
            </a:extLst>
          </p:cNvPr>
          <p:cNvSpPr/>
          <p:nvPr/>
        </p:nvSpPr>
        <p:spPr>
          <a:xfrm>
            <a:off x="6951189" y="494778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78B16-61F0-BE61-FA59-F621B58C2516}"/>
              </a:ext>
            </a:extLst>
          </p:cNvPr>
          <p:cNvSpPr txBox="1"/>
          <p:nvPr/>
        </p:nvSpPr>
        <p:spPr>
          <a:xfrm>
            <a:off x="1204588" y="3491560"/>
            <a:ext cx="175201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Kelp Bed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9437283-8549-B58F-4576-E63D39CEBC32}"/>
              </a:ext>
            </a:extLst>
          </p:cNvPr>
          <p:cNvSpPr/>
          <p:nvPr/>
        </p:nvSpPr>
        <p:spPr>
          <a:xfrm>
            <a:off x="1905289" y="2777577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EED0E-641E-FC4B-9AAA-D33BD939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Advantage of Natural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F2BB7-7DEE-4642-ADD5-0295F3F4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Diagramming is key to understand drivers and what you need to control for in a matching site</a:t>
            </a:r>
          </a:p>
          <a:p>
            <a:endParaRPr lang="en-US" sz="3200" dirty="0"/>
          </a:p>
          <a:p>
            <a:r>
              <a:rPr lang="en-US" sz="3200" dirty="0"/>
              <a:t>You must have non-impacted sites that match</a:t>
            </a:r>
          </a:p>
          <a:p>
            <a:endParaRPr lang="en-US" sz="3200" dirty="0"/>
          </a:p>
          <a:p>
            <a:r>
              <a:rPr lang="en-US" sz="3200" dirty="0"/>
              <a:t>Or, non-impacted sites you can follow to make sure ”natural experiment” impacts are not just temporal variability</a:t>
            </a:r>
          </a:p>
        </p:txBody>
      </p:sp>
    </p:spTree>
    <p:extLst>
      <p:ext uri="{BB962C8B-B14F-4D97-AF65-F5344CB8AC3E}">
        <p14:creationId xmlns:p14="http://schemas.microsoft.com/office/powerpoint/2010/main" val="323108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84908" cy="1325563"/>
          </a:xfrm>
        </p:spPr>
        <p:txBody>
          <a:bodyPr>
            <a:normAutofit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37" y="1178418"/>
            <a:ext cx="4028817" cy="526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592367" y="5234677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593479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295581" y="3120570"/>
            <a:ext cx="165013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243618" y="26611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2945719" y="3122770"/>
            <a:ext cx="1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E6440-0CC3-6177-AB07-8E600E1D7988}"/>
              </a:ext>
            </a:extLst>
          </p:cNvPr>
          <p:cNvSpPr txBox="1"/>
          <p:nvPr/>
        </p:nvSpPr>
        <p:spPr>
          <a:xfrm>
            <a:off x="3927075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366D2-800D-2B90-EDF9-7391BE941DE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945719" y="3120570"/>
            <a:ext cx="168345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4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84908" cy="1325563"/>
          </a:xfrm>
        </p:spPr>
        <p:txBody>
          <a:bodyPr>
            <a:normAutofit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37" y="1178418"/>
            <a:ext cx="4028817" cy="526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592367" y="5234677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593479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295581" y="3120570"/>
            <a:ext cx="165013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243618" y="26611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Time*Site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2945719" y="3122770"/>
            <a:ext cx="1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E6440-0CC3-6177-AB07-8E600E1D7988}"/>
              </a:ext>
            </a:extLst>
          </p:cNvPr>
          <p:cNvSpPr txBox="1"/>
          <p:nvPr/>
        </p:nvSpPr>
        <p:spPr>
          <a:xfrm>
            <a:off x="3927075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366D2-800D-2B90-EDF9-7391BE941DE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945719" y="3120570"/>
            <a:ext cx="168345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F3704C-C5A6-FFD0-5F5E-B7D5C13EA7C3}"/>
              </a:ext>
            </a:extLst>
          </p:cNvPr>
          <p:cNvSpPr txBox="1"/>
          <p:nvPr/>
        </p:nvSpPr>
        <p:spPr>
          <a:xfrm>
            <a:off x="1829931" y="6123543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~ Site*Time</a:t>
            </a:r>
          </a:p>
        </p:txBody>
      </p:sp>
    </p:spTree>
    <p:extLst>
      <p:ext uri="{BB962C8B-B14F-4D97-AF65-F5344CB8AC3E}">
        <p14:creationId xmlns:p14="http://schemas.microsoft.com/office/powerpoint/2010/main" val="25921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6F7-D656-C653-1160-60D0ED79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" y="67696"/>
            <a:ext cx="10515600" cy="1325563"/>
          </a:xfrm>
        </p:spPr>
        <p:txBody>
          <a:bodyPr/>
          <a:lstStyle/>
          <a:p>
            <a:r>
              <a:rPr lang="en-US" dirty="0"/>
              <a:t>BACI or </a:t>
            </a:r>
            <a:r>
              <a:rPr lang="en-US" dirty="0" err="1"/>
              <a:t>DiD</a:t>
            </a:r>
            <a:r>
              <a:rPr lang="en-US" dirty="0"/>
              <a:t>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72065-527E-D95E-8C00-9BD79FC6CC68}"/>
              </a:ext>
            </a:extLst>
          </p:cNvPr>
          <p:cNvSpPr txBox="1"/>
          <p:nvPr/>
        </p:nvSpPr>
        <p:spPr>
          <a:xfrm>
            <a:off x="716692" y="1567121"/>
            <a:ext cx="380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Y</a:t>
            </a:r>
            <a:r>
              <a:rPr lang="en-US" sz="3600" baseline="-25000" dirty="0" err="1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135332-217D-73F5-1DD1-2CAE607E934D}"/>
              </a:ext>
            </a:extLst>
          </p:cNvPr>
          <p:cNvCxnSpPr>
            <a:cxnSpLocks/>
          </p:cNvCxnSpPr>
          <p:nvPr/>
        </p:nvCxnSpPr>
        <p:spPr>
          <a:xfrm>
            <a:off x="3110424" y="5572898"/>
            <a:ext cx="5959435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8521F-0680-201B-EAA0-0AF1F02ACEDC}"/>
              </a:ext>
            </a:extLst>
          </p:cNvPr>
          <p:cNvSpPr txBox="1"/>
          <p:nvPr/>
        </p:nvSpPr>
        <p:spPr>
          <a:xfrm>
            <a:off x="2910588" y="5799265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AB3E-6610-D38C-CD45-83D6D621ADD5}"/>
              </a:ext>
            </a:extLst>
          </p:cNvPr>
          <p:cNvSpPr txBox="1"/>
          <p:nvPr/>
        </p:nvSpPr>
        <p:spPr>
          <a:xfrm>
            <a:off x="8463688" y="5799265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4F5776-E35B-B4C6-408E-36B217E714C2}"/>
              </a:ext>
            </a:extLst>
          </p:cNvPr>
          <p:cNvSpPr/>
          <p:nvPr/>
        </p:nvSpPr>
        <p:spPr>
          <a:xfrm>
            <a:off x="3110424" y="4757351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89BEF7-4DDE-CD56-2332-0DCE9E109BC3}"/>
              </a:ext>
            </a:extLst>
          </p:cNvPr>
          <p:cNvSpPr/>
          <p:nvPr/>
        </p:nvSpPr>
        <p:spPr>
          <a:xfrm>
            <a:off x="3110424" y="3539015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55B79-DC61-D824-EEDA-B6F1E04310A9}"/>
              </a:ext>
            </a:extLst>
          </p:cNvPr>
          <p:cNvSpPr/>
          <p:nvPr/>
        </p:nvSpPr>
        <p:spPr>
          <a:xfrm>
            <a:off x="8621537" y="3846817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1FDDB-22EC-6F1D-0F69-449ED7665A17}"/>
              </a:ext>
            </a:extLst>
          </p:cNvPr>
          <p:cNvSpPr/>
          <p:nvPr/>
        </p:nvSpPr>
        <p:spPr>
          <a:xfrm>
            <a:off x="8621537" y="2628481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4C31B1-4196-A8B6-B642-416F236C6317}"/>
              </a:ext>
            </a:extLst>
          </p:cNvPr>
          <p:cNvSpPr/>
          <p:nvPr/>
        </p:nvSpPr>
        <p:spPr>
          <a:xfrm>
            <a:off x="8621537" y="1231982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478B4-EE2A-548D-A7AD-2D841C149BD5}"/>
              </a:ext>
            </a:extLst>
          </p:cNvPr>
          <p:cNvSpPr txBox="1"/>
          <p:nvPr/>
        </p:nvSpPr>
        <p:spPr>
          <a:xfrm>
            <a:off x="2632408" y="468411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447EC-8D70-0B2F-AB01-48CD7E3410E0}"/>
              </a:ext>
            </a:extLst>
          </p:cNvPr>
          <p:cNvSpPr txBox="1"/>
          <p:nvPr/>
        </p:nvSpPr>
        <p:spPr>
          <a:xfrm>
            <a:off x="2632408" y="33790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E1AA2-25C5-B677-4361-52248CEF5CD7}"/>
              </a:ext>
            </a:extLst>
          </p:cNvPr>
          <p:cNvSpPr txBox="1"/>
          <p:nvPr/>
        </p:nvSpPr>
        <p:spPr>
          <a:xfrm>
            <a:off x="9281412" y="3766363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7F9E2-14AA-F1B3-ED9E-AC42809E73E0}"/>
              </a:ext>
            </a:extLst>
          </p:cNvPr>
          <p:cNvSpPr txBox="1"/>
          <p:nvPr/>
        </p:nvSpPr>
        <p:spPr>
          <a:xfrm>
            <a:off x="9281412" y="246129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63D83-2AFB-D1E5-D815-A9BD17C1ACE5}"/>
              </a:ext>
            </a:extLst>
          </p:cNvPr>
          <p:cNvSpPr txBox="1"/>
          <p:nvPr/>
        </p:nvSpPr>
        <p:spPr>
          <a:xfrm>
            <a:off x="9281411" y="1156229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 </a:t>
            </a:r>
            <a:r>
              <a:rPr lang="en-US" sz="2800" dirty="0"/>
              <a:t>+ b</a:t>
            </a:r>
            <a:r>
              <a:rPr lang="en-US" sz="2800" baseline="-25000" dirty="0"/>
              <a:t>21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E6062D-5618-0303-67FB-CAA199817A0F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3558746" y="1456143"/>
            <a:ext cx="5062791" cy="230703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EFBC5-7C73-FC4C-3480-3837ADFF89F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558746" y="2852642"/>
            <a:ext cx="5062791" cy="910534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0D5CB-EE66-A1B9-2EFE-8F28B5B3CC3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558746" y="4070978"/>
            <a:ext cx="5062791" cy="91053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E34CD0-E175-46EE-551C-E8284B376B36}"/>
              </a:ext>
            </a:extLst>
          </p:cNvPr>
          <p:cNvSpPr txBox="1"/>
          <p:nvPr/>
        </p:nvSpPr>
        <p:spPr>
          <a:xfrm>
            <a:off x="1365263" y="2201488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25F39-CD43-AFF9-1BAB-704B7AE94268}"/>
              </a:ext>
            </a:extLst>
          </p:cNvPr>
          <p:cNvSpPr txBox="1"/>
          <p:nvPr/>
        </p:nvSpPr>
        <p:spPr>
          <a:xfrm>
            <a:off x="2075777" y="130876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5E1299-16C5-2DBC-2C0F-84E9198A6EA1}"/>
              </a:ext>
            </a:extLst>
          </p:cNvPr>
          <p:cNvSpPr txBox="1"/>
          <p:nvPr/>
        </p:nvSpPr>
        <p:spPr>
          <a:xfrm>
            <a:off x="2698608" y="2201488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Time*Group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478E02-547C-D884-DE86-A9B1826D4F4C}"/>
              </a:ext>
            </a:extLst>
          </p:cNvPr>
          <p:cNvSpPr txBox="1"/>
          <p:nvPr/>
        </p:nvSpPr>
        <p:spPr>
          <a:xfrm>
            <a:off x="9281411" y="3010827"/>
            <a:ext cx="17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Counterfactual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13A62-CFD0-2148-CABA-F14950AF8AEE}"/>
              </a:ext>
            </a:extLst>
          </p:cNvPr>
          <p:cNvSpPr txBox="1"/>
          <p:nvPr/>
        </p:nvSpPr>
        <p:spPr>
          <a:xfrm>
            <a:off x="10367606" y="770317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Diff in Diff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E0C683-43FC-ED9C-6D2F-6E169DFCA06E}"/>
              </a:ext>
            </a:extLst>
          </p:cNvPr>
          <p:cNvCxnSpPr>
            <a:cxnSpLocks/>
          </p:cNvCxnSpPr>
          <p:nvPr/>
        </p:nvCxnSpPr>
        <p:spPr>
          <a:xfrm flipV="1">
            <a:off x="8833089" y="1762119"/>
            <a:ext cx="0" cy="75913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1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29" grpId="0"/>
      <p:bldP spid="29" grpId="1"/>
      <p:bldP spid="30" grpId="0"/>
      <p:bldP spid="30" grpId="1"/>
      <p:bldP spid="31" grpId="0"/>
      <p:bldP spid="31" grpId="1"/>
      <p:bldP spid="32" grpId="0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F21-A974-5843-9F4B-D2386AFA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1" y="103873"/>
            <a:ext cx="11890692" cy="1586815"/>
          </a:xfrm>
        </p:spPr>
        <p:txBody>
          <a:bodyPr/>
          <a:lstStyle/>
          <a:p>
            <a:r>
              <a:rPr lang="en-US" dirty="0"/>
              <a:t>BACI Data With Many Time Points (and Maybe Sites)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2547D75-70AA-9D43-9FDA-E8B98CB9C0B9}"/>
              </a:ext>
            </a:extLst>
          </p:cNvPr>
          <p:cNvGrpSpPr>
            <a:grpSpLocks/>
          </p:cNvGrpSpPr>
          <p:nvPr/>
        </p:nvGrpSpPr>
        <p:grpSpPr bwMode="auto">
          <a:xfrm>
            <a:off x="2421925" y="1851970"/>
            <a:ext cx="6545672" cy="4728481"/>
            <a:chOff x="4194544" y="2209800"/>
            <a:chExt cx="4114801" cy="29718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6911404-4587-E345-853D-2F0A1B8BC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r="6091"/>
            <a:stretch>
              <a:fillRect/>
            </a:stretch>
          </p:blipFill>
          <p:spPr bwMode="auto">
            <a:xfrm>
              <a:off x="4194544" y="2286000"/>
              <a:ext cx="4114801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9C6195-C21A-B74E-A96B-C4C335B2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544" y="2209800"/>
              <a:ext cx="257387" cy="264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 sz="2000"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5389"/>
                </a:buClr>
                <a:buSzPct val="75000"/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5CACFE-2C38-CA45-DAAB-462B0548E6DC}"/>
              </a:ext>
            </a:extLst>
          </p:cNvPr>
          <p:cNvSpPr txBox="1"/>
          <p:nvPr/>
        </p:nvSpPr>
        <p:spPr>
          <a:xfrm>
            <a:off x="6096000" y="3000766"/>
            <a:ext cx="162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 in diff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9EB88-602D-69FF-E182-946F62D16923}"/>
              </a:ext>
            </a:extLst>
          </p:cNvPr>
          <p:cNvSpPr txBox="1"/>
          <p:nvPr/>
        </p:nvSpPr>
        <p:spPr>
          <a:xfrm>
            <a:off x="5924317" y="3103621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12F44-B994-8CE6-145B-4EED27D1D66F}"/>
              </a:ext>
            </a:extLst>
          </p:cNvPr>
          <p:cNvSpPr txBox="1"/>
          <p:nvPr/>
        </p:nvSpPr>
        <p:spPr>
          <a:xfrm>
            <a:off x="521821" y="1205639"/>
            <a:ext cx="380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Y</a:t>
            </a:r>
            <a:r>
              <a:rPr lang="en-US" sz="3600" baseline="-25000" dirty="0" err="1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7B9B0-CA0F-63A1-614B-3E66D0898CCD}"/>
              </a:ext>
            </a:extLst>
          </p:cNvPr>
          <p:cNvSpPr txBox="1"/>
          <p:nvPr/>
        </p:nvSpPr>
        <p:spPr>
          <a:xfrm>
            <a:off x="6095999" y="1398140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Response ~ Site + Time + Is Treated</a:t>
            </a:r>
          </a:p>
        </p:txBody>
      </p:sp>
    </p:spTree>
    <p:extLst>
      <p:ext uri="{BB962C8B-B14F-4D97-AF65-F5344CB8AC3E}">
        <p14:creationId xmlns:p14="http://schemas.microsoft.com/office/powerpoint/2010/main" val="13050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6F7-D656-C653-1160-60D0ED79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" y="67696"/>
            <a:ext cx="10515600" cy="1325563"/>
          </a:xfrm>
        </p:spPr>
        <p:txBody>
          <a:bodyPr/>
          <a:lstStyle/>
          <a:p>
            <a:r>
              <a:rPr lang="en-US" dirty="0"/>
              <a:t>Parallel Trends Assumed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8521F-0680-201B-EAA0-0AF1F02ACEDC}"/>
              </a:ext>
            </a:extLst>
          </p:cNvPr>
          <p:cNvSpPr txBox="1"/>
          <p:nvPr/>
        </p:nvSpPr>
        <p:spPr>
          <a:xfrm>
            <a:off x="2910588" y="5799265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AB3E-6610-D38C-CD45-83D6D621ADD5}"/>
              </a:ext>
            </a:extLst>
          </p:cNvPr>
          <p:cNvSpPr txBox="1"/>
          <p:nvPr/>
        </p:nvSpPr>
        <p:spPr>
          <a:xfrm>
            <a:off x="8463688" y="5799265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4F5776-E35B-B4C6-408E-36B217E714C2}"/>
              </a:ext>
            </a:extLst>
          </p:cNvPr>
          <p:cNvSpPr/>
          <p:nvPr/>
        </p:nvSpPr>
        <p:spPr>
          <a:xfrm>
            <a:off x="3110424" y="4757351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89BEF7-4DDE-CD56-2332-0DCE9E109BC3}"/>
              </a:ext>
            </a:extLst>
          </p:cNvPr>
          <p:cNvSpPr/>
          <p:nvPr/>
        </p:nvSpPr>
        <p:spPr>
          <a:xfrm>
            <a:off x="3110424" y="3539015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55B79-DC61-D824-EEDA-B6F1E04310A9}"/>
              </a:ext>
            </a:extLst>
          </p:cNvPr>
          <p:cNvSpPr/>
          <p:nvPr/>
        </p:nvSpPr>
        <p:spPr>
          <a:xfrm>
            <a:off x="8621537" y="3846817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1FDDB-22EC-6F1D-0F69-449ED7665A17}"/>
              </a:ext>
            </a:extLst>
          </p:cNvPr>
          <p:cNvSpPr/>
          <p:nvPr/>
        </p:nvSpPr>
        <p:spPr>
          <a:xfrm>
            <a:off x="8621537" y="2628481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478B4-EE2A-548D-A7AD-2D841C149BD5}"/>
              </a:ext>
            </a:extLst>
          </p:cNvPr>
          <p:cNvSpPr txBox="1"/>
          <p:nvPr/>
        </p:nvSpPr>
        <p:spPr>
          <a:xfrm>
            <a:off x="2632408" y="468411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447EC-8D70-0B2F-AB01-48CD7E3410E0}"/>
              </a:ext>
            </a:extLst>
          </p:cNvPr>
          <p:cNvSpPr txBox="1"/>
          <p:nvPr/>
        </p:nvSpPr>
        <p:spPr>
          <a:xfrm>
            <a:off x="2632408" y="33790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E1AA2-25C5-B677-4361-52248CEF5CD7}"/>
              </a:ext>
            </a:extLst>
          </p:cNvPr>
          <p:cNvSpPr txBox="1"/>
          <p:nvPr/>
        </p:nvSpPr>
        <p:spPr>
          <a:xfrm>
            <a:off x="9281412" y="3766363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7F9E2-14AA-F1B3-ED9E-AC42809E73E0}"/>
              </a:ext>
            </a:extLst>
          </p:cNvPr>
          <p:cNvSpPr txBox="1"/>
          <p:nvPr/>
        </p:nvSpPr>
        <p:spPr>
          <a:xfrm>
            <a:off x="9281412" y="246129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EFBC5-7C73-FC4C-3480-3837ADFF89F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558746" y="2852642"/>
            <a:ext cx="5062791" cy="910534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0D5CB-EE66-A1B9-2EFE-8F28B5B3CC3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558746" y="4070978"/>
            <a:ext cx="5062791" cy="91053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478E02-547C-D884-DE86-A9B1826D4F4C}"/>
              </a:ext>
            </a:extLst>
          </p:cNvPr>
          <p:cNvSpPr txBox="1"/>
          <p:nvPr/>
        </p:nvSpPr>
        <p:spPr>
          <a:xfrm>
            <a:off x="9281411" y="3010827"/>
            <a:ext cx="17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Counterfactual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6870A-19C4-7A3F-D1C8-2135CA6BD206}"/>
              </a:ext>
            </a:extLst>
          </p:cNvPr>
          <p:cNvCxnSpPr>
            <a:cxnSpLocks/>
          </p:cNvCxnSpPr>
          <p:nvPr/>
        </p:nvCxnSpPr>
        <p:spPr>
          <a:xfrm>
            <a:off x="3110424" y="5572898"/>
            <a:ext cx="5959435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13DBB7-77F0-5DC1-7DD7-8455637A0E6E}"/>
              </a:ext>
            </a:extLst>
          </p:cNvPr>
          <p:cNvSpPr txBox="1"/>
          <p:nvPr/>
        </p:nvSpPr>
        <p:spPr>
          <a:xfrm>
            <a:off x="133864" y="1104080"/>
            <a:ext cx="7787966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must account for any covariates that make this false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tricky to verify with many sites or many time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Fast evolving literature on this (</a:t>
            </a:r>
            <a:r>
              <a:rPr lang="en-US" sz="2400" dirty="0" err="1"/>
              <a:t>DiD</a:t>
            </a:r>
            <a:r>
              <a:rPr lang="en-US" sz="2400" dirty="0"/>
              <a:t> package in R)</a:t>
            </a:r>
          </a:p>
        </p:txBody>
      </p:sp>
    </p:spTree>
    <p:extLst>
      <p:ext uri="{BB962C8B-B14F-4D97-AF65-F5344CB8AC3E}">
        <p14:creationId xmlns:p14="http://schemas.microsoft.com/office/powerpoint/2010/main" val="16135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46565-0D09-ED85-14A0-B0ED6613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846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AAD3A-27FC-0E37-F3C5-51B7A994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6759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Is One Site Enough?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007483E-8DF7-4ADF-B63A-9D238328FFEA}"/>
              </a:ext>
            </a:extLst>
          </p:cNvPr>
          <p:cNvSpPr/>
          <p:nvPr/>
        </p:nvSpPr>
        <p:spPr>
          <a:xfrm>
            <a:off x="7577490" y="5235880"/>
            <a:ext cx="501041" cy="50104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C28672FA-DC38-8900-CDDB-2DD3E4E6EA17}"/>
              </a:ext>
            </a:extLst>
          </p:cNvPr>
          <p:cNvSpPr/>
          <p:nvPr/>
        </p:nvSpPr>
        <p:spPr>
          <a:xfrm>
            <a:off x="6414658" y="4631429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D9D64419-E4FE-22D6-D6E8-2EE6BA220BB8}"/>
              </a:ext>
            </a:extLst>
          </p:cNvPr>
          <p:cNvSpPr/>
          <p:nvPr/>
        </p:nvSpPr>
        <p:spPr>
          <a:xfrm>
            <a:off x="8395858" y="573692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355A0673-1091-C88F-45D5-5FCAFEC0CF2A}"/>
              </a:ext>
            </a:extLst>
          </p:cNvPr>
          <p:cNvSpPr/>
          <p:nvPr/>
        </p:nvSpPr>
        <p:spPr>
          <a:xfrm>
            <a:off x="9450132" y="6858000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A5D8D45-512E-37A6-B6DF-0A7991248A98}"/>
              </a:ext>
            </a:extLst>
          </p:cNvPr>
          <p:cNvSpPr/>
          <p:nvPr/>
        </p:nvSpPr>
        <p:spPr>
          <a:xfrm>
            <a:off x="10441775" y="7415408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4115A871-4BD3-F7F0-25F4-FFBC1042883F}"/>
              </a:ext>
            </a:extLst>
          </p:cNvPr>
          <p:cNvSpPr/>
          <p:nvPr/>
        </p:nvSpPr>
        <p:spPr>
          <a:xfrm>
            <a:off x="5594959" y="3572886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5FEF16FB-06FD-8524-9C12-A60E3B14B638}"/>
              </a:ext>
            </a:extLst>
          </p:cNvPr>
          <p:cNvSpPr/>
          <p:nvPr/>
        </p:nvSpPr>
        <p:spPr>
          <a:xfrm>
            <a:off x="4169080" y="2450043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6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BF8B-D730-32B5-40BF-7BC9F48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56" y="62520"/>
            <a:ext cx="10515600" cy="1325563"/>
          </a:xfrm>
        </p:spPr>
        <p:txBody>
          <a:bodyPr/>
          <a:lstStyle/>
          <a:p>
            <a:r>
              <a:rPr lang="en-US" dirty="0"/>
              <a:t>Why More than One Site?</a:t>
            </a:r>
          </a:p>
        </p:txBody>
      </p:sp>
      <p:pic>
        <p:nvPicPr>
          <p:cNvPr id="4" name="Graphic 3" descr="Normal Distribution with solid fill">
            <a:extLst>
              <a:ext uri="{FF2B5EF4-FFF2-40B4-BE49-F238E27FC236}">
                <a16:creationId xmlns:a16="http://schemas.microsoft.com/office/drawing/2014/main" id="{3F7391FE-A65F-E7D0-4B5A-8385AC922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99" y="1199366"/>
            <a:ext cx="5427945" cy="5427945"/>
          </a:xfrm>
          <a:prstGeom prst="rect">
            <a:avLst/>
          </a:prstGeom>
        </p:spPr>
      </p:pic>
      <p:pic>
        <p:nvPicPr>
          <p:cNvPr id="5" name="Graphic 4" descr="Normal Distribution with solid fill">
            <a:extLst>
              <a:ext uri="{FF2B5EF4-FFF2-40B4-BE49-F238E27FC236}">
                <a16:creationId xmlns:a16="http://schemas.microsoft.com/office/drawing/2014/main" id="{2ED237E6-5270-E049-392D-58B7670BE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962" b="24981"/>
          <a:stretch/>
        </p:blipFill>
        <p:spPr>
          <a:xfrm>
            <a:off x="7290148" y="1201455"/>
            <a:ext cx="4235884" cy="4072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B6CE6-DAEC-6946-1F98-058FFB1B5C8A}"/>
              </a:ext>
            </a:extLst>
          </p:cNvPr>
          <p:cNvSpPr txBox="1"/>
          <p:nvPr/>
        </p:nvSpPr>
        <p:spPr>
          <a:xfrm>
            <a:off x="10115791" y="1956086"/>
            <a:ext cx="2076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Big Impact if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This is Site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F80848-7F02-3051-B405-87CC5B36D40D}"/>
              </a:ext>
            </a:extLst>
          </p:cNvPr>
          <p:cNvCxnSpPr/>
          <p:nvPr/>
        </p:nvCxnSpPr>
        <p:spPr>
          <a:xfrm flipH="1">
            <a:off x="10597019" y="2868460"/>
            <a:ext cx="450937" cy="180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AA64A-8055-E953-F04F-CB096642D521}"/>
              </a:ext>
            </a:extLst>
          </p:cNvPr>
          <p:cNvSpPr txBox="1"/>
          <p:nvPr/>
        </p:nvSpPr>
        <p:spPr>
          <a:xfrm>
            <a:off x="8441944" y="176691"/>
            <a:ext cx="3566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 Impact if This is Site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B2CBC-5921-48C7-4887-A0854B46C36F}"/>
              </a:ext>
            </a:extLst>
          </p:cNvPr>
          <p:cNvCxnSpPr/>
          <p:nvPr/>
        </p:nvCxnSpPr>
        <p:spPr>
          <a:xfrm flipH="1">
            <a:off x="9506656" y="723675"/>
            <a:ext cx="450937" cy="180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5886AF-68AC-69FE-1064-CD601A87CF64}"/>
              </a:ext>
            </a:extLst>
          </p:cNvPr>
          <p:cNvSpPr txBox="1"/>
          <p:nvPr/>
        </p:nvSpPr>
        <p:spPr>
          <a:xfrm>
            <a:off x="630776" y="1595021"/>
            <a:ext cx="49540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site could be too different in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might not even be obvious until a long time has passed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controls allow for a distribution of response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controls allow for modeling of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 you can build a </a:t>
            </a:r>
            <a:r>
              <a:rPr lang="en-US" sz="2400" b="1" dirty="0"/>
              <a:t>synthetic control </a:t>
            </a:r>
            <a:r>
              <a:rPr lang="en-US" sz="2400" dirty="0"/>
              <a:t>by weighting pre-sample controls</a:t>
            </a:r>
          </a:p>
        </p:txBody>
      </p:sp>
    </p:spTree>
    <p:extLst>
      <p:ext uri="{BB962C8B-B14F-4D97-AF65-F5344CB8AC3E}">
        <p14:creationId xmlns:p14="http://schemas.microsoft.com/office/powerpoint/2010/main" val="28731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D78-6394-01F4-2C0E-3F5666C2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086492" cy="1325563"/>
          </a:xfrm>
        </p:spPr>
        <p:txBody>
          <a:bodyPr/>
          <a:lstStyle/>
          <a:p>
            <a:r>
              <a:rPr lang="en-US" dirty="0"/>
              <a:t>How Have We Overcome Selection Bias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03BE8-B392-CA80-6836-CB3338C9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3800"/>
            <a:ext cx="11476892" cy="49831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Randomization of Treatment Application</a:t>
            </a:r>
          </a:p>
          <a:p>
            <a:pPr lvl="1">
              <a:lnSpc>
                <a:spcPct val="160000"/>
              </a:lnSpc>
            </a:pPr>
            <a:r>
              <a:rPr lang="en-US" sz="3200" dirty="0"/>
              <a:t>Experiments!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Conditioning on Observables</a:t>
            </a:r>
          </a:p>
          <a:p>
            <a:pPr lvl="1">
              <a:lnSpc>
                <a:spcPct val="160000"/>
              </a:lnSpc>
            </a:pPr>
            <a:r>
              <a:rPr lang="en-US" sz="3200" dirty="0"/>
              <a:t>USE YOUR DAG!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Conditioning on </a:t>
            </a:r>
            <a:r>
              <a:rPr lang="en-US" sz="3600" dirty="0" err="1"/>
              <a:t>Unobservables</a:t>
            </a:r>
            <a:endParaRPr lang="en-US" sz="3600" dirty="0"/>
          </a:p>
          <a:p>
            <a:pPr lvl="1">
              <a:lnSpc>
                <a:spcPct val="160000"/>
              </a:lnSpc>
            </a:pPr>
            <a:r>
              <a:rPr lang="en-US" sz="3200" dirty="0"/>
              <a:t>Panel and Cross-Sectional Approaches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28AA43-C2F8-F94A-F395-CA3BEC39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29" y="2608263"/>
            <a:ext cx="5180371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971AE-5981-E6FB-4C5B-7613D52890E7}"/>
              </a:ext>
            </a:extLst>
          </p:cNvPr>
          <p:cNvSpPr txBox="1"/>
          <p:nvPr/>
        </p:nvSpPr>
        <p:spPr>
          <a:xfrm>
            <a:off x="8852624" y="6611779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cv.franciscoyira.com</a:t>
            </a:r>
            <a:r>
              <a:rPr lang="en-US" sz="1000" dirty="0"/>
              <a:t>/project/causal-inference-posts/</a:t>
            </a:r>
          </a:p>
        </p:txBody>
      </p:sp>
    </p:spTree>
    <p:extLst>
      <p:ext uri="{BB962C8B-B14F-4D97-AF65-F5344CB8AC3E}">
        <p14:creationId xmlns:p14="http://schemas.microsoft.com/office/powerpoint/2010/main" val="5897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8BD85-55A0-919F-A31F-0CFA3EFF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6" y="0"/>
            <a:ext cx="10000688" cy="3240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19C3A-4182-534D-4EBE-40F0FCC5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428999"/>
            <a:ext cx="4159425" cy="3240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890FD-D9D5-944E-6DEF-3C8FB46BF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79" y="3240397"/>
            <a:ext cx="5797722" cy="35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2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0D98-E467-3EC6-276A-1905493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49225"/>
            <a:ext cx="10515600" cy="1325563"/>
          </a:xfrm>
        </p:spPr>
        <p:txBody>
          <a:bodyPr/>
          <a:lstStyle/>
          <a:p>
            <a:r>
              <a:rPr lang="en-US" dirty="0"/>
              <a:t>Does DECLARING an MPA Increase Fishing?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521C1D-05F9-0AD0-9CC8-8AE2FAB30CA5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>
            <a:off x="3174661" y="4477191"/>
            <a:ext cx="6018189" cy="230833"/>
          </a:xfrm>
          <a:prstGeom prst="bentConnector4">
            <a:avLst>
              <a:gd name="adj1" fmla="val 309"/>
              <a:gd name="adj2" fmla="val 399812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02FA69-655C-CEE3-69B4-818A91597B37}"/>
              </a:ext>
            </a:extLst>
          </p:cNvPr>
          <p:cNvSpPr txBox="1"/>
          <p:nvPr/>
        </p:nvSpPr>
        <p:spPr>
          <a:xfrm>
            <a:off x="1067319" y="4246358"/>
            <a:ext cx="210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64876-88DD-9374-4A01-44518A3EB4A6}"/>
              </a:ext>
            </a:extLst>
          </p:cNvPr>
          <p:cNvCxnSpPr>
            <a:cxnSpLocks/>
            <a:stCxn id="8" idx="2"/>
            <a:endCxn id="19" idx="1"/>
          </p:cNvCxnSpPr>
          <p:nvPr/>
        </p:nvCxnSpPr>
        <p:spPr>
          <a:xfrm>
            <a:off x="2120990" y="2025789"/>
            <a:ext cx="2068903" cy="24514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AF814-B77B-4A20-C63E-237C533DACC7}"/>
              </a:ext>
            </a:extLst>
          </p:cNvPr>
          <p:cNvSpPr txBox="1"/>
          <p:nvPr/>
        </p:nvSpPr>
        <p:spPr>
          <a:xfrm>
            <a:off x="1309579" y="1564124"/>
            <a:ext cx="16228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E59B36-E1F2-66BB-8AB6-77DA2F442E46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120990" y="2025789"/>
            <a:ext cx="0" cy="2220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A3F461-2D92-C005-EA54-8B20B37F8F93}"/>
              </a:ext>
            </a:extLst>
          </p:cNvPr>
          <p:cNvSpPr txBox="1"/>
          <p:nvPr/>
        </p:nvSpPr>
        <p:spPr>
          <a:xfrm>
            <a:off x="8297444" y="4246359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FAE11-E431-47FF-4137-F4854C0C4735}"/>
              </a:ext>
            </a:extLst>
          </p:cNvPr>
          <p:cNvSpPr txBox="1"/>
          <p:nvPr/>
        </p:nvSpPr>
        <p:spPr>
          <a:xfrm>
            <a:off x="7826387" y="1564124"/>
            <a:ext cx="27329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Other Time Effects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FD371-A7C0-69D0-9067-47B96338D31E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9192849" y="2025789"/>
            <a:ext cx="1" cy="222057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9A07A1-BCCB-4FD5-47B4-F7751661DBF4}"/>
              </a:ext>
            </a:extLst>
          </p:cNvPr>
          <p:cNvSpPr txBox="1"/>
          <p:nvPr/>
        </p:nvSpPr>
        <p:spPr>
          <a:xfrm>
            <a:off x="4189893" y="4061694"/>
            <a:ext cx="21073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Implemented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F83DE8-E161-2AC8-62D3-6CA6D68FC137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6297235" y="4477192"/>
            <a:ext cx="2000209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5C616DF-D253-5FE8-0923-40FB650A1DD9}"/>
              </a:ext>
            </a:extLst>
          </p:cNvPr>
          <p:cNvSpPr txBox="1"/>
          <p:nvPr/>
        </p:nvSpPr>
        <p:spPr>
          <a:xfrm>
            <a:off x="5089545" y="5308188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First Impact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B79D4-D245-5EAA-70A2-652116B2F317}"/>
              </a:ext>
            </a:extLst>
          </p:cNvPr>
          <p:cNvSpPr txBox="1"/>
          <p:nvPr/>
        </p:nvSpPr>
        <p:spPr>
          <a:xfrm>
            <a:off x="6183755" y="3546167"/>
            <a:ext cx="268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Second Impact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C4EC3F-7E2F-4C81-B5A0-BAF393F6D2AE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2932400" y="1794957"/>
            <a:ext cx="489398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B2AB-475E-6932-DDCC-DAF4A1A0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A63D-44B8-ADA9-9DBF-3D13E1C8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49225"/>
            <a:ext cx="10515600" cy="1325563"/>
          </a:xfrm>
        </p:spPr>
        <p:txBody>
          <a:bodyPr/>
          <a:lstStyle/>
          <a:p>
            <a:r>
              <a:rPr lang="en-US" dirty="0"/>
              <a:t>Does DECLARING an MPA Increase Fishing?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8F52B-BF25-9721-5F28-F767E6C129E7}"/>
              </a:ext>
            </a:extLst>
          </p:cNvPr>
          <p:cNvSpPr txBox="1"/>
          <p:nvPr/>
        </p:nvSpPr>
        <p:spPr>
          <a:xfrm>
            <a:off x="2240816" y="5031477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3E3E-E3A0-4B3D-E909-901C1B91C50B}"/>
              </a:ext>
            </a:extLst>
          </p:cNvPr>
          <p:cNvSpPr txBox="1"/>
          <p:nvPr/>
        </p:nvSpPr>
        <p:spPr>
          <a:xfrm>
            <a:off x="188187" y="24557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5D3F8-C1F9-BEAF-75AC-1D3A68304AA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890289" y="2917370"/>
            <a:ext cx="2245933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09F7-A0DF-20E3-685E-86DDDFBD5C33}"/>
              </a:ext>
            </a:extLst>
          </p:cNvPr>
          <p:cNvSpPr txBox="1"/>
          <p:nvPr/>
        </p:nvSpPr>
        <p:spPr>
          <a:xfrm>
            <a:off x="2045558" y="2457905"/>
            <a:ext cx="21073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*Site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1C03A1-3BCE-1DAA-DE0C-37B580C06A16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3099229" y="3288902"/>
            <a:ext cx="36993" cy="17425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5FAC44-778D-7B4A-6E4F-6017BCE6E3B2}"/>
              </a:ext>
            </a:extLst>
          </p:cNvPr>
          <p:cNvSpPr txBox="1"/>
          <p:nvPr/>
        </p:nvSpPr>
        <p:spPr>
          <a:xfrm>
            <a:off x="4739019" y="2457905"/>
            <a:ext cx="16228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B2ECFF-39AA-96EA-F44C-FEA60649E7A9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3136222" y="3288902"/>
            <a:ext cx="2414208" cy="17425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132E53-06A0-BB47-FF94-AB835202BFED}"/>
              </a:ext>
            </a:extLst>
          </p:cNvPr>
          <p:cNvSpPr txBox="1"/>
          <p:nvPr/>
        </p:nvSpPr>
        <p:spPr>
          <a:xfrm>
            <a:off x="8540016" y="5031477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B42D4-35E3-75AB-D556-46DB0C2E0FA4}"/>
              </a:ext>
            </a:extLst>
          </p:cNvPr>
          <p:cNvSpPr txBox="1"/>
          <p:nvPr/>
        </p:nvSpPr>
        <p:spPr>
          <a:xfrm>
            <a:off x="6937372" y="2455705"/>
            <a:ext cx="9562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1CB7CB-7A4A-61A4-8634-1B622C5889AF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7415511" y="2917370"/>
            <a:ext cx="2019911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1695C9-623D-2E0E-4521-6A536B07AF91}"/>
              </a:ext>
            </a:extLst>
          </p:cNvPr>
          <p:cNvSpPr txBox="1"/>
          <p:nvPr/>
        </p:nvSpPr>
        <p:spPr>
          <a:xfrm>
            <a:off x="8344758" y="2457905"/>
            <a:ext cx="210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MPA*Site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733C7E-4448-9E43-94AE-918496923B00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9398429" y="2919570"/>
            <a:ext cx="36993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E2BDCD-8768-6814-068B-7BF7E2707010}"/>
              </a:ext>
            </a:extLst>
          </p:cNvPr>
          <p:cNvSpPr txBox="1"/>
          <p:nvPr/>
        </p:nvSpPr>
        <p:spPr>
          <a:xfrm>
            <a:off x="11038220" y="2457905"/>
            <a:ext cx="9207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385052-DE32-A2A1-2AF7-AF3D00187D54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flipH="1">
            <a:off x="9435422" y="2919570"/>
            <a:ext cx="2063158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DC8A98-B589-9CE7-EBD6-0DF2B8B7CC3B}"/>
              </a:ext>
            </a:extLst>
          </p:cNvPr>
          <p:cNvSpPr txBox="1"/>
          <p:nvPr/>
        </p:nvSpPr>
        <p:spPr>
          <a:xfrm>
            <a:off x="2120990" y="5902103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First Impact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66273-AD7E-E1CB-5015-0C75A9B83EF5}"/>
              </a:ext>
            </a:extLst>
          </p:cNvPr>
          <p:cNvSpPr txBox="1"/>
          <p:nvPr/>
        </p:nvSpPr>
        <p:spPr>
          <a:xfrm>
            <a:off x="8297444" y="5889284"/>
            <a:ext cx="268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Second Impact</a:t>
            </a:r>
          </a:p>
        </p:txBody>
      </p:sp>
    </p:spTree>
    <p:extLst>
      <p:ext uri="{BB962C8B-B14F-4D97-AF65-F5344CB8AC3E}">
        <p14:creationId xmlns:p14="http://schemas.microsoft.com/office/powerpoint/2010/main" val="399406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A5DE-8B03-9655-74CF-B3A9AEC6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4" y="250825"/>
            <a:ext cx="10515600" cy="1325563"/>
          </a:xfrm>
        </p:spPr>
        <p:txBody>
          <a:bodyPr/>
          <a:lstStyle/>
          <a:p>
            <a:r>
              <a:rPr lang="en-US" dirty="0"/>
              <a:t>Unintended Side-Effect of MPA Declaration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B9B46-C4D8-E07E-A6E5-D8D6882C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4" y="2081422"/>
            <a:ext cx="11333406" cy="44114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7FE71-EF64-8EEF-2EA8-44EE1A229AC4}"/>
              </a:ext>
            </a:extLst>
          </p:cNvPr>
          <p:cNvSpPr txBox="1"/>
          <p:nvPr/>
        </p:nvSpPr>
        <p:spPr>
          <a:xfrm>
            <a:off x="3612522" y="2171700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First Mentioned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1E0FE-7F8B-7706-B904-BAEDE5783521}"/>
              </a:ext>
            </a:extLst>
          </p:cNvPr>
          <p:cNvSpPr txBox="1"/>
          <p:nvPr/>
        </p:nvSpPr>
        <p:spPr>
          <a:xfrm>
            <a:off x="6203322" y="2171700"/>
            <a:ext cx="19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Implemented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3932E-8BDC-E41A-4CBE-9CC41956345F}"/>
              </a:ext>
            </a:extLst>
          </p:cNvPr>
          <p:cNvSpPr txBox="1"/>
          <p:nvPr/>
        </p:nvSpPr>
        <p:spPr>
          <a:xfrm>
            <a:off x="1447800" y="5742543"/>
            <a:ext cx="20349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Nice parallel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4B65-650D-277D-ADE4-6AD4179663E4}"/>
              </a:ext>
            </a:extLst>
          </p:cNvPr>
          <p:cNvSpPr txBox="1"/>
          <p:nvPr/>
        </p:nvSpPr>
        <p:spPr>
          <a:xfrm>
            <a:off x="0" y="6488668"/>
            <a:ext cx="23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McDermott et al. 2018</a:t>
            </a:r>
          </a:p>
        </p:txBody>
      </p:sp>
    </p:spTree>
    <p:extLst>
      <p:ext uri="{BB962C8B-B14F-4D97-AF65-F5344CB8AC3E}">
        <p14:creationId xmlns:p14="http://schemas.microsoft.com/office/powerpoint/2010/main" val="1813364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8D6A-3E3A-915A-ACC9-2C5C24A7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EA840-9AAC-17BF-287F-A232FE33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731"/>
            <a:ext cx="11926132" cy="4431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06818-82D5-3085-2B3C-BA2FD3DB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4" y="250825"/>
            <a:ext cx="10515600" cy="1325563"/>
          </a:xfrm>
        </p:spPr>
        <p:txBody>
          <a:bodyPr/>
          <a:lstStyle/>
          <a:p>
            <a:r>
              <a:rPr lang="en-US" dirty="0"/>
              <a:t>Unintended Side-Effect of MPA Declaration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272A4-8F3F-702D-3865-749510A00874}"/>
              </a:ext>
            </a:extLst>
          </p:cNvPr>
          <p:cNvSpPr txBox="1"/>
          <p:nvPr/>
        </p:nvSpPr>
        <p:spPr>
          <a:xfrm>
            <a:off x="3372266" y="2171700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First Mentioned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D0AB-A43B-A8FF-B61B-7C04BF2BF9D2}"/>
              </a:ext>
            </a:extLst>
          </p:cNvPr>
          <p:cNvSpPr txBox="1"/>
          <p:nvPr/>
        </p:nvSpPr>
        <p:spPr>
          <a:xfrm>
            <a:off x="5963066" y="2171700"/>
            <a:ext cx="19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Implemented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50A9-7053-474B-F8D6-1984C925382A}"/>
              </a:ext>
            </a:extLst>
          </p:cNvPr>
          <p:cNvSpPr txBox="1"/>
          <p:nvPr/>
        </p:nvSpPr>
        <p:spPr>
          <a:xfrm>
            <a:off x="5267330" y="4038600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Fishing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3921-A608-EACC-E750-831B244BF604}"/>
              </a:ext>
            </a:extLst>
          </p:cNvPr>
          <p:cNvSpPr txBox="1"/>
          <p:nvPr/>
        </p:nvSpPr>
        <p:spPr>
          <a:xfrm>
            <a:off x="0" y="6607175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McDermott et al. 2018</a:t>
            </a:r>
          </a:p>
        </p:txBody>
      </p:sp>
    </p:spTree>
    <p:extLst>
      <p:ext uri="{BB962C8B-B14F-4D97-AF65-F5344CB8AC3E}">
        <p14:creationId xmlns:p14="http://schemas.microsoft.com/office/powerpoint/2010/main" val="3904507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EEE9-34D8-7325-2BCF-A63F8AC1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9F70-C720-998B-10E6-A58359B5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B157-B3DB-522A-54AE-7D2E9B7A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2397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2649-0F23-67AF-C2F2-6872CD95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If You Don’t Have a Good Control, Look for a Discontinuity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37E54-4D85-ACE3-6756-387FD733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64" y="2907618"/>
            <a:ext cx="9541671" cy="3214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1D727-D56F-65B8-5AF0-3D72F42D9B0A}"/>
              </a:ext>
            </a:extLst>
          </p:cNvPr>
          <p:cNvSpPr txBox="1"/>
          <p:nvPr/>
        </p:nvSpPr>
        <p:spPr>
          <a:xfrm>
            <a:off x="225541" y="2078940"/>
            <a:ext cx="415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Regression Discontinuity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2977-7253-E163-2659-6248BC04E5BF}"/>
              </a:ext>
            </a:extLst>
          </p:cNvPr>
          <p:cNvSpPr txBox="1"/>
          <p:nvPr/>
        </p:nvSpPr>
        <p:spPr>
          <a:xfrm>
            <a:off x="0" y="6488668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Butsic</a:t>
            </a:r>
            <a:r>
              <a:rPr lang="en-US" dirty="0"/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86952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9E2-2463-08F9-F160-5E6D1A9A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25425"/>
            <a:ext cx="10515600" cy="1325563"/>
          </a:xfrm>
        </p:spPr>
        <p:txBody>
          <a:bodyPr/>
          <a:lstStyle/>
          <a:p>
            <a:r>
              <a:rPr lang="en-US" dirty="0"/>
              <a:t>Using a Running Variable to Control for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A6C32-0BD0-0410-05CE-63F72C421646}"/>
              </a:ext>
            </a:extLst>
          </p:cNvPr>
          <p:cNvSpPr txBox="1"/>
          <p:nvPr/>
        </p:nvSpPr>
        <p:spPr>
          <a:xfrm>
            <a:off x="165100" y="2927112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Running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5FB76-3206-0B7B-1A37-4978DA0434CD}"/>
              </a:ext>
            </a:extLst>
          </p:cNvPr>
          <p:cNvSpPr txBox="1"/>
          <p:nvPr/>
        </p:nvSpPr>
        <p:spPr>
          <a:xfrm>
            <a:off x="380895" y="4000500"/>
            <a:ext cx="13140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Past Cutoff?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D12A7-71F3-E70C-A552-B30151A84B72}"/>
              </a:ext>
            </a:extLst>
          </p:cNvPr>
          <p:cNvSpPr txBox="1"/>
          <p:nvPr/>
        </p:nvSpPr>
        <p:spPr>
          <a:xfrm>
            <a:off x="2858613" y="4000500"/>
            <a:ext cx="115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B6CA4-3906-B22B-F85D-CFD0641EB536}"/>
              </a:ext>
            </a:extLst>
          </p:cNvPr>
          <p:cNvSpPr txBox="1"/>
          <p:nvPr/>
        </p:nvSpPr>
        <p:spPr>
          <a:xfrm>
            <a:off x="5251921" y="4038600"/>
            <a:ext cx="1081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634D9-53B7-47D2-5CE5-0113D9369416}"/>
              </a:ext>
            </a:extLst>
          </p:cNvPr>
          <p:cNvSpPr/>
          <p:nvPr/>
        </p:nvSpPr>
        <p:spPr>
          <a:xfrm>
            <a:off x="3646013" y="2832100"/>
            <a:ext cx="2184400" cy="5969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Confounders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B83A0E-5CD3-D128-7255-D074975D7EE2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 flipV="1">
            <a:off x="1939945" y="3111778"/>
            <a:ext cx="1706068" cy="1877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0DABB8-587E-F9C4-456A-E927DB10C6A7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4738213" y="3429000"/>
            <a:ext cx="1054466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98782C-0937-93D6-4E44-BE81F78B33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037902" y="3296444"/>
            <a:ext cx="14621" cy="70405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892A9-5929-22CB-9F5F-C1848E6345D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694909" y="4185166"/>
            <a:ext cx="116370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0568E7-9366-005F-44D1-033F67F0DA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15596" y="4185166"/>
            <a:ext cx="1236325" cy="381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E0608E-CE0A-BAC1-7D37-B33C9AEAF7AD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>
            <a:off x="1052523" y="3296444"/>
            <a:ext cx="4199398" cy="92682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AF1456-072A-AC59-9A4E-661E7A54E89D}"/>
              </a:ext>
            </a:extLst>
          </p:cNvPr>
          <p:cNvSpPr txBox="1"/>
          <p:nvPr/>
        </p:nvSpPr>
        <p:spPr>
          <a:xfrm>
            <a:off x="121979" y="6447909"/>
            <a:ext cx="295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Arif et al. 2021 and The Effect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D15254-EE6F-ADE3-5D03-A16C32BD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77" y="2340372"/>
            <a:ext cx="5539392" cy="32603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E104E7-703A-CAE2-BAC6-CEAA2FC3D3F1}"/>
              </a:ext>
            </a:extLst>
          </p:cNvPr>
          <p:cNvSpPr txBox="1"/>
          <p:nvPr/>
        </p:nvSpPr>
        <p:spPr>
          <a:xfrm>
            <a:off x="8686800" y="5321300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Running Variable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454A8-DAF0-A155-87B9-BAED71C9706C}"/>
              </a:ext>
            </a:extLst>
          </p:cNvPr>
          <p:cNvSpPr txBox="1"/>
          <p:nvPr/>
        </p:nvSpPr>
        <p:spPr>
          <a:xfrm>
            <a:off x="4241800" y="6159251"/>
            <a:ext cx="753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Big Assumption: Only the treatment changes at the cutoff</a:t>
            </a:r>
          </a:p>
        </p:txBody>
      </p:sp>
    </p:spTree>
    <p:extLst>
      <p:ext uri="{BB962C8B-B14F-4D97-AF65-F5344CB8AC3E}">
        <p14:creationId xmlns:p14="http://schemas.microsoft.com/office/powerpoint/2010/main" val="33790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A67C-4AA3-77DD-11B7-0A82487B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" y="-203200"/>
            <a:ext cx="10515600" cy="1325563"/>
          </a:xfrm>
        </p:spPr>
        <p:txBody>
          <a:bodyPr/>
          <a:lstStyle/>
          <a:p>
            <a:r>
              <a:rPr lang="en-US" dirty="0"/>
              <a:t>How to Use a Discontinuity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7D62F-0A3D-569A-B508-21FFF916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26" y="971940"/>
            <a:ext cx="8584474" cy="5886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8B07A-DCED-C983-8CFD-55C6F5281E2F}"/>
              </a:ext>
            </a:extLst>
          </p:cNvPr>
          <p:cNvSpPr txBox="1"/>
          <p:nvPr/>
        </p:nvSpPr>
        <p:spPr>
          <a:xfrm>
            <a:off x="-25400" y="652780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Effect</a:t>
            </a:r>
          </a:p>
        </p:txBody>
      </p:sp>
    </p:spTree>
    <p:extLst>
      <p:ext uri="{BB962C8B-B14F-4D97-AF65-F5344CB8AC3E}">
        <p14:creationId xmlns:p14="http://schemas.microsoft.com/office/powerpoint/2010/main" val="3633954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EF2D-84B6-36FC-BE9D-E531B1A2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658"/>
            <a:ext cx="10515600" cy="1325563"/>
          </a:xfrm>
        </p:spPr>
        <p:txBody>
          <a:bodyPr/>
          <a:lstStyle/>
          <a:p>
            <a:r>
              <a:rPr lang="en-US" dirty="0"/>
              <a:t>The RDD Model – Similar to </a:t>
            </a:r>
            <a:r>
              <a:rPr lang="en-US" dirty="0" err="1"/>
              <a:t>DiD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8C09-FF51-FAC4-1F5E-9375837534D4}"/>
              </a:ext>
            </a:extLst>
          </p:cNvPr>
          <p:cNvSpPr txBox="1"/>
          <p:nvPr/>
        </p:nvSpPr>
        <p:spPr>
          <a:xfrm>
            <a:off x="1028700" y="1429078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E[Y</a:t>
            </a:r>
            <a:r>
              <a:rPr lang="en-US" sz="2400" dirty="0"/>
              <a:t>i]</a:t>
            </a:r>
            <a:r>
              <a:rPr lang="en-US" sz="2800" dirty="0"/>
              <a:t> = B</a:t>
            </a:r>
            <a:r>
              <a:rPr lang="en-US" sz="2800" baseline="-25000" dirty="0"/>
              <a:t>1</a:t>
            </a:r>
            <a:r>
              <a:rPr lang="en-US" sz="2800" dirty="0"/>
              <a:t>(R</a:t>
            </a:r>
            <a:r>
              <a:rPr lang="en-US" sz="2800" baseline="-25000" dirty="0"/>
              <a:t>i</a:t>
            </a:r>
            <a:r>
              <a:rPr lang="en-US" sz="2800" dirty="0"/>
              <a:t> – Cutoff) + B</a:t>
            </a:r>
            <a:r>
              <a:rPr lang="en-US" sz="2800" baseline="-25000" dirty="0"/>
              <a:t>2</a:t>
            </a:r>
            <a:r>
              <a:rPr lang="en-US" sz="2800" dirty="0"/>
              <a:t> </a:t>
            </a:r>
            <a:r>
              <a:rPr lang="en-US" sz="2800" dirty="0" err="1"/>
              <a:t>Trt</a:t>
            </a:r>
            <a:r>
              <a:rPr lang="en-US" sz="2800" dirty="0"/>
              <a:t> + B</a:t>
            </a:r>
            <a:r>
              <a:rPr lang="en-US" sz="2800" baseline="-25000" dirty="0"/>
              <a:t>3</a:t>
            </a:r>
            <a:r>
              <a:rPr lang="en-US" sz="2800" dirty="0"/>
              <a:t> (R</a:t>
            </a:r>
            <a:r>
              <a:rPr lang="en-US" sz="2800" baseline="-25000" dirty="0"/>
              <a:t>i</a:t>
            </a:r>
            <a:r>
              <a:rPr lang="en-US" sz="2800" dirty="0"/>
              <a:t>-Cutoff)*</a:t>
            </a:r>
            <a:r>
              <a:rPr lang="en-US" sz="2800" dirty="0" err="1"/>
              <a:t>Trt</a:t>
            </a:r>
            <a:endParaRPr lang="en-US" sz="2800" dirty="0"/>
          </a:p>
        </p:txBody>
      </p:sp>
      <p:pic>
        <p:nvPicPr>
          <p:cNvPr id="11266" name="Picture 2" descr="Scatterplot of data with a cutoff on the x-axis, with a clear jump at the cutoff. The data to the left follows a parabola, and a slight upward curve on the right, but both sides are fit with as straight line. The fit on the left is bad.">
            <a:extLst>
              <a:ext uri="{FF2B5EF4-FFF2-40B4-BE49-F238E27FC236}">
                <a16:creationId xmlns:a16="http://schemas.microsoft.com/office/drawing/2014/main" id="{4239F016-0C20-CB89-115D-1DCE6F91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9" y="2240643"/>
            <a:ext cx="6464300" cy="46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16F82-1161-06EE-593E-CBCBB097BFBA}"/>
              </a:ext>
            </a:extLst>
          </p:cNvPr>
          <p:cNvSpPr txBox="1"/>
          <p:nvPr/>
        </p:nvSpPr>
        <p:spPr>
          <a:xfrm>
            <a:off x="0" y="6488668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F4C8-2E8D-A062-2FF0-F27E253DCE3A}"/>
              </a:ext>
            </a:extLst>
          </p:cNvPr>
          <p:cNvSpPr txBox="1"/>
          <p:nvPr/>
        </p:nvSpPr>
        <p:spPr>
          <a:xfrm>
            <a:off x="8655594" y="1070631"/>
            <a:ext cx="33986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because we assume things are equivalent on either side of the discontinuity, we don’t control for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can of course be relaxed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also relax assumptions of perfect treatment application </a:t>
            </a:r>
          </a:p>
        </p:txBody>
      </p:sp>
    </p:spTree>
    <p:extLst>
      <p:ext uri="{BB962C8B-B14F-4D97-AF65-F5344CB8AC3E}">
        <p14:creationId xmlns:p14="http://schemas.microsoft.com/office/powerpoint/2010/main" val="3478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AB55-1EF8-3541-9A71-8FEDCB01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Taking Advantage of Quasi-Experiments and Uncontrolled Data Sets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DC52DB-EF32-6E2B-D2B6-82BF9A0156DE}"/>
              </a:ext>
            </a:extLst>
          </p:cNvPr>
          <p:cNvGrpSpPr/>
          <p:nvPr/>
        </p:nvGrpSpPr>
        <p:grpSpPr>
          <a:xfrm>
            <a:off x="1473200" y="1314093"/>
            <a:ext cx="8496300" cy="5543907"/>
            <a:chOff x="1409700" y="1008063"/>
            <a:chExt cx="9105900" cy="5941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CAA67D-5E2E-DE42-B2A6-8B96D81C9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9702" y="1008063"/>
              <a:ext cx="4603219" cy="30688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898891-BD70-EC44-9126-FE91CD97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954" y="1008063"/>
              <a:ext cx="4091748" cy="3068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15B6EE-2ECF-334B-B0A1-4D05F36B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" y="3880927"/>
              <a:ext cx="3666837" cy="3027664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4C1A01B-5793-23FD-AAD7-4E4B0BE59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934" y="3880927"/>
              <a:ext cx="5455666" cy="306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4419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208D-8108-D009-EEF6-25F9A49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Example: Do EEZs Stop Fishing from Foreign Fleets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47AD0-5333-8A99-B298-FB5B86C6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7722"/>
            <a:ext cx="10277214" cy="5330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89F0E-4046-8BEC-58CC-1C44BCA813C2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269654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52E9-43EC-B807-DC3A-C3C202D1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EEZs Work!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59E6B-3B85-1EFA-D76C-EFDFD233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39" y="2233988"/>
            <a:ext cx="12381945" cy="3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D34B9-D60B-6FAF-51C4-7BBD1E1E2876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1022482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D90A-E4F6-A4A6-FE31-125A0E5A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is Driven by Unauthorized Fishing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F2C07-AFA9-9E2A-FFFA-3C99D260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690688"/>
            <a:ext cx="12168337" cy="3859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7685D-617B-8A12-8AA5-E40EB587B17E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195893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2387-3561-CD84-85E6-E3D9482D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Works for You? How would </a:t>
            </a:r>
            <a:r>
              <a:rPr lang="en-US"/>
              <a:t>you Implement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D0F5-8033-043E-55BC-08681FA06C94}"/>
              </a:ext>
            </a:extLst>
          </p:cNvPr>
          <p:cNvSpPr txBox="1">
            <a:spLocks/>
          </p:cNvSpPr>
          <p:nvPr/>
        </p:nvSpPr>
        <p:spPr>
          <a:xfrm>
            <a:off x="862208" y="214153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757818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C5C248-1DD8-8000-3551-BDA023E1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7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4BEF-1C86-0FA7-C330-CFB048B2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071"/>
            <a:ext cx="10515600" cy="1325563"/>
          </a:xfrm>
        </p:spPr>
        <p:txBody>
          <a:bodyPr/>
          <a:lstStyle/>
          <a:p>
            <a:r>
              <a:rPr lang="en-US" dirty="0"/>
              <a:t>What is a Quasi-Experiment?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7BAC3-0D37-6AA3-1FB5-E13BEF726B67}"/>
              </a:ext>
            </a:extLst>
          </p:cNvPr>
          <p:cNvSpPr txBox="1"/>
          <p:nvPr/>
        </p:nvSpPr>
        <p:spPr>
          <a:xfrm>
            <a:off x="10201700" y="69346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D4719-5CBD-BD20-3229-ADCA9F1A2F78}"/>
              </a:ext>
            </a:extLst>
          </p:cNvPr>
          <p:cNvSpPr txBox="1"/>
          <p:nvPr/>
        </p:nvSpPr>
        <p:spPr>
          <a:xfrm>
            <a:off x="7315200" y="457740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37888E-CFCE-7B65-7EE8-828247B1184F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9055740" y="985853"/>
            <a:ext cx="1145960" cy="1049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EC68DD-EEAE-E8C7-D9AA-A9EC9FF66DD1}"/>
              </a:ext>
            </a:extLst>
          </p:cNvPr>
          <p:cNvGrpSpPr/>
          <p:nvPr/>
        </p:nvGrpSpPr>
        <p:grpSpPr>
          <a:xfrm>
            <a:off x="184392" y="1943100"/>
            <a:ext cx="5826601" cy="3886200"/>
            <a:chOff x="514475" y="1351245"/>
            <a:chExt cx="7866108" cy="524650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FB6F517-B02B-F65E-03C6-425047FDA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75" y="1351245"/>
              <a:ext cx="7866108" cy="524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DABAE0-4518-B9DC-002B-106F077D7FC9}"/>
                </a:ext>
              </a:extLst>
            </p:cNvPr>
            <p:cNvSpPr/>
            <p:nvPr/>
          </p:nvSpPr>
          <p:spPr>
            <a:xfrm>
              <a:off x="992547" y="5102380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36D536-F507-515E-116B-4DCF123792AC}"/>
                </a:ext>
              </a:extLst>
            </p:cNvPr>
            <p:cNvSpPr/>
            <p:nvPr/>
          </p:nvSpPr>
          <p:spPr>
            <a:xfrm>
              <a:off x="3220971" y="5214131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11F2D8-C820-F7CC-2803-BC5243334E74}"/>
                </a:ext>
              </a:extLst>
            </p:cNvPr>
            <p:cNvSpPr/>
            <p:nvPr/>
          </p:nvSpPr>
          <p:spPr>
            <a:xfrm>
              <a:off x="2725996" y="530287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19AFE8-E063-0CDE-DF8F-BFF44F1F2BA5}"/>
                </a:ext>
              </a:extLst>
            </p:cNvPr>
            <p:cNvSpPr/>
            <p:nvPr/>
          </p:nvSpPr>
          <p:spPr>
            <a:xfrm>
              <a:off x="1154784" y="536322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3BD27-07C0-9123-5B3B-4181462C22BD}"/>
                </a:ext>
              </a:extLst>
            </p:cNvPr>
            <p:cNvSpPr/>
            <p:nvPr/>
          </p:nvSpPr>
          <p:spPr>
            <a:xfrm>
              <a:off x="7662105" y="543763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73A062-27C6-2858-C31B-215150F4736B}"/>
                </a:ext>
              </a:extLst>
            </p:cNvPr>
            <p:cNvSpPr/>
            <p:nvPr/>
          </p:nvSpPr>
          <p:spPr>
            <a:xfrm>
              <a:off x="4778718" y="4960173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3F9270-05FD-C52C-E989-510FDEF46747}"/>
                </a:ext>
              </a:extLst>
            </p:cNvPr>
            <p:cNvSpPr/>
            <p:nvPr/>
          </p:nvSpPr>
          <p:spPr>
            <a:xfrm>
              <a:off x="1937063" y="5318247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B6420E-B006-6ACD-16C9-AA9BE12E3262}"/>
                </a:ext>
              </a:extLst>
            </p:cNvPr>
            <p:cNvSpPr/>
            <p:nvPr/>
          </p:nvSpPr>
          <p:spPr>
            <a:xfrm>
              <a:off x="7950182" y="5162696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4371F7-E79D-D7F8-C387-27329DBD4D09}"/>
                </a:ext>
              </a:extLst>
            </p:cNvPr>
            <p:cNvSpPr/>
            <p:nvPr/>
          </p:nvSpPr>
          <p:spPr>
            <a:xfrm>
              <a:off x="6026783" y="531211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966883-D434-021A-6EBA-51C18AF0E135}"/>
                </a:ext>
              </a:extLst>
            </p:cNvPr>
            <p:cNvSpPr/>
            <p:nvPr/>
          </p:nvSpPr>
          <p:spPr>
            <a:xfrm>
              <a:off x="6986127" y="545635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5046F-F17E-6AC9-C83F-0516DCE47018}"/>
                </a:ext>
              </a:extLst>
            </p:cNvPr>
            <p:cNvSpPr/>
            <p:nvPr/>
          </p:nvSpPr>
          <p:spPr>
            <a:xfrm>
              <a:off x="4274833" y="5007632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B5658B-1D3F-3D24-8C92-F85723DBE705}"/>
                </a:ext>
              </a:extLst>
            </p:cNvPr>
            <p:cNvSpPr/>
            <p:nvPr/>
          </p:nvSpPr>
          <p:spPr>
            <a:xfrm>
              <a:off x="1583491" y="5183675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9607A-1CFB-8DB9-7BB5-B0D359A3A0B7}"/>
                </a:ext>
              </a:extLst>
            </p:cNvPr>
            <p:cNvSpPr/>
            <p:nvPr/>
          </p:nvSpPr>
          <p:spPr>
            <a:xfrm>
              <a:off x="3807919" y="5251472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9ECBF9-D4BA-D296-4FD5-69928FD39D94}"/>
                </a:ext>
              </a:extLst>
            </p:cNvPr>
            <p:cNvSpPr/>
            <p:nvPr/>
          </p:nvSpPr>
          <p:spPr>
            <a:xfrm>
              <a:off x="5514382" y="5106734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E6873D-5C50-4693-EC08-616F9A7594C2}"/>
                </a:ext>
              </a:extLst>
            </p:cNvPr>
            <p:cNvSpPr/>
            <p:nvPr/>
          </p:nvSpPr>
          <p:spPr>
            <a:xfrm>
              <a:off x="7332209" y="529542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AD04E3-1544-2649-1F08-7FFEBEA29C55}"/>
              </a:ext>
            </a:extLst>
          </p:cNvPr>
          <p:cNvSpPr txBox="1"/>
          <p:nvPr/>
        </p:nvSpPr>
        <p:spPr>
          <a:xfrm>
            <a:off x="574467" y="5908677"/>
            <a:ext cx="515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Experiment: We put out slate, granite, concrete tiles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B3C6C1-0BFA-1184-35DB-0BE77061F018}"/>
              </a:ext>
            </a:extLst>
          </p:cNvPr>
          <p:cNvGrpSpPr/>
          <p:nvPr/>
        </p:nvGrpSpPr>
        <p:grpSpPr>
          <a:xfrm>
            <a:off x="6266513" y="1943100"/>
            <a:ext cx="5826601" cy="3886200"/>
            <a:chOff x="514475" y="1351245"/>
            <a:chExt cx="7866108" cy="524650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407652F-D7A2-A64D-1545-25E0734EF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75" y="1351245"/>
              <a:ext cx="7866108" cy="524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6B3737-5662-BCEB-49D7-5FA3F941D7F2}"/>
                </a:ext>
              </a:extLst>
            </p:cNvPr>
            <p:cNvSpPr/>
            <p:nvPr/>
          </p:nvSpPr>
          <p:spPr>
            <a:xfrm>
              <a:off x="992547" y="5102380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5482AD-D8E9-A2CF-0ABB-271EF98482C5}"/>
                </a:ext>
              </a:extLst>
            </p:cNvPr>
            <p:cNvSpPr/>
            <p:nvPr/>
          </p:nvSpPr>
          <p:spPr>
            <a:xfrm>
              <a:off x="3220971" y="5214131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81CF66-3903-9A2E-B00F-F54C3CB9942C}"/>
                </a:ext>
              </a:extLst>
            </p:cNvPr>
            <p:cNvSpPr/>
            <p:nvPr/>
          </p:nvSpPr>
          <p:spPr>
            <a:xfrm>
              <a:off x="2725996" y="530287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C92FCE-58E3-E7D6-79EB-8BF3A950336A}"/>
                </a:ext>
              </a:extLst>
            </p:cNvPr>
            <p:cNvSpPr/>
            <p:nvPr/>
          </p:nvSpPr>
          <p:spPr>
            <a:xfrm>
              <a:off x="1154784" y="536322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683B63-9BD6-E0C3-40AA-187E02B76CE5}"/>
                </a:ext>
              </a:extLst>
            </p:cNvPr>
            <p:cNvSpPr/>
            <p:nvPr/>
          </p:nvSpPr>
          <p:spPr>
            <a:xfrm>
              <a:off x="7662105" y="543763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9F50AE-18FE-D7E5-94E1-00CAD65218C2}"/>
                </a:ext>
              </a:extLst>
            </p:cNvPr>
            <p:cNvSpPr/>
            <p:nvPr/>
          </p:nvSpPr>
          <p:spPr>
            <a:xfrm>
              <a:off x="4778718" y="4960173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70705-A090-E20A-68C3-FFCF638F5504}"/>
                </a:ext>
              </a:extLst>
            </p:cNvPr>
            <p:cNvSpPr/>
            <p:nvPr/>
          </p:nvSpPr>
          <p:spPr>
            <a:xfrm>
              <a:off x="1937063" y="5318247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973D3B-CD2A-0B0F-3862-79DD2E291FB3}"/>
                </a:ext>
              </a:extLst>
            </p:cNvPr>
            <p:cNvSpPr/>
            <p:nvPr/>
          </p:nvSpPr>
          <p:spPr>
            <a:xfrm>
              <a:off x="7950182" y="5162696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30DA31-BE10-47C4-14F3-275EC38921D0}"/>
                </a:ext>
              </a:extLst>
            </p:cNvPr>
            <p:cNvSpPr/>
            <p:nvPr/>
          </p:nvSpPr>
          <p:spPr>
            <a:xfrm>
              <a:off x="6026783" y="531211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00DCEF-97C3-ECBC-ECFF-575889068744}"/>
                </a:ext>
              </a:extLst>
            </p:cNvPr>
            <p:cNvSpPr/>
            <p:nvPr/>
          </p:nvSpPr>
          <p:spPr>
            <a:xfrm>
              <a:off x="6986127" y="545635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5FB2C4-F798-EF88-98FD-E7CAFECA332A}"/>
                </a:ext>
              </a:extLst>
            </p:cNvPr>
            <p:cNvSpPr/>
            <p:nvPr/>
          </p:nvSpPr>
          <p:spPr>
            <a:xfrm>
              <a:off x="4274833" y="5007632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144348-0EF2-F955-78C9-CD0622A13C50}"/>
                </a:ext>
              </a:extLst>
            </p:cNvPr>
            <p:cNvSpPr/>
            <p:nvPr/>
          </p:nvSpPr>
          <p:spPr>
            <a:xfrm>
              <a:off x="1583491" y="5183675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C7C48D-E96F-E1EA-60BC-A28D7622A070}"/>
                </a:ext>
              </a:extLst>
            </p:cNvPr>
            <p:cNvSpPr/>
            <p:nvPr/>
          </p:nvSpPr>
          <p:spPr>
            <a:xfrm>
              <a:off x="3807919" y="5251472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C9A423-72FB-2461-8BE7-F4DBC2D1B88A}"/>
                </a:ext>
              </a:extLst>
            </p:cNvPr>
            <p:cNvSpPr/>
            <p:nvPr/>
          </p:nvSpPr>
          <p:spPr>
            <a:xfrm>
              <a:off x="5514382" y="5106734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3F0A46-44FE-0C50-903D-3799F2923739}"/>
                </a:ext>
              </a:extLst>
            </p:cNvPr>
            <p:cNvSpPr/>
            <p:nvPr/>
          </p:nvSpPr>
          <p:spPr>
            <a:xfrm>
              <a:off x="7332209" y="529542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964355C-3B3E-4A4E-6FFD-584C5F44DC3C}"/>
              </a:ext>
            </a:extLst>
          </p:cNvPr>
          <p:cNvSpPr txBox="1"/>
          <p:nvPr/>
        </p:nvSpPr>
        <p:spPr>
          <a:xfrm>
            <a:off x="6656589" y="5908676"/>
            <a:ext cx="511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Quasi-experiment: those plots happen to be slate, granite, or concrete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E7AEF4-BECE-E42E-F9E7-D07D1DF5247C}"/>
              </a:ext>
            </a:extLst>
          </p:cNvPr>
          <p:cNvSpPr txBox="1"/>
          <p:nvPr/>
        </p:nvSpPr>
        <p:spPr>
          <a:xfrm>
            <a:off x="1988069" y="3797602"/>
            <a:ext cx="86245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We do not control the treatment application or selection</a:t>
            </a:r>
          </a:p>
        </p:txBody>
      </p:sp>
    </p:spTree>
    <p:extLst>
      <p:ext uri="{BB962C8B-B14F-4D97-AF65-F5344CB8AC3E}">
        <p14:creationId xmlns:p14="http://schemas.microsoft.com/office/powerpoint/2010/main" val="17172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CEC3-8647-7E8F-5BA5-4F247918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E49-57FC-01A8-2BE1-AC605441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071"/>
            <a:ext cx="10515600" cy="1325563"/>
          </a:xfrm>
        </p:spPr>
        <p:txBody>
          <a:bodyPr/>
          <a:lstStyle/>
          <a:p>
            <a:r>
              <a:rPr lang="en-US" dirty="0"/>
              <a:t>What is a Quasi-Experiment?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B8303-CDFA-6023-58B7-90FC7AB7EFD5}"/>
              </a:ext>
            </a:extLst>
          </p:cNvPr>
          <p:cNvSpPr txBox="1"/>
          <p:nvPr/>
        </p:nvSpPr>
        <p:spPr>
          <a:xfrm>
            <a:off x="2038928" y="49270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29F2-F1FC-27EE-42B9-7B8C52A8466D}"/>
              </a:ext>
            </a:extLst>
          </p:cNvPr>
          <p:cNvSpPr txBox="1"/>
          <p:nvPr/>
        </p:nvSpPr>
        <p:spPr>
          <a:xfrm>
            <a:off x="2060533" y="32450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115C43-3B15-06AF-5844-002606CDE315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2926351" y="43222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AC4F7C-543D-27F0-7495-8089A8423761}"/>
              </a:ext>
            </a:extLst>
          </p:cNvPr>
          <p:cNvSpPr txBox="1"/>
          <p:nvPr/>
        </p:nvSpPr>
        <p:spPr>
          <a:xfrm>
            <a:off x="574467" y="5908677"/>
            <a:ext cx="515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Experiment: We put out slate, granite, concrete tiles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0E4DA0-A66D-93B9-3B31-828319D99656}"/>
              </a:ext>
            </a:extLst>
          </p:cNvPr>
          <p:cNvSpPr txBox="1"/>
          <p:nvPr/>
        </p:nvSpPr>
        <p:spPr>
          <a:xfrm>
            <a:off x="6656589" y="5908676"/>
            <a:ext cx="511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Quasi-experiment: those plots happen to be slate, granite, or concrete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84CE4-3827-A3CE-44D6-83489672C119}"/>
              </a:ext>
            </a:extLst>
          </p:cNvPr>
          <p:cNvSpPr txBox="1"/>
          <p:nvPr/>
        </p:nvSpPr>
        <p:spPr>
          <a:xfrm>
            <a:off x="966706" y="1551334"/>
            <a:ext cx="391928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Randomized Treatment Application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9D797B-1346-22BF-D082-10F780826D2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2926350" y="2628552"/>
            <a:ext cx="4453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8558423-5EEC-AD0D-D247-147D9794762B}"/>
              </a:ext>
            </a:extLst>
          </p:cNvPr>
          <p:cNvSpPr txBox="1"/>
          <p:nvPr/>
        </p:nvSpPr>
        <p:spPr>
          <a:xfrm>
            <a:off x="8305922" y="49270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B78AD2-7FCF-1B95-B1DE-3914FC4E7CA3}"/>
              </a:ext>
            </a:extLst>
          </p:cNvPr>
          <p:cNvSpPr txBox="1"/>
          <p:nvPr/>
        </p:nvSpPr>
        <p:spPr>
          <a:xfrm>
            <a:off x="8327527" y="32450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0A34FC5-DB4A-8DF9-15DD-E8AA2CF5D043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 flipH="1">
            <a:off x="9193345" y="43222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54B21B-A440-0902-6ECC-5BEE4B403E06}"/>
              </a:ext>
            </a:extLst>
          </p:cNvPr>
          <p:cNvSpPr txBox="1"/>
          <p:nvPr/>
        </p:nvSpPr>
        <p:spPr>
          <a:xfrm>
            <a:off x="7187848" y="1551334"/>
            <a:ext cx="40374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Non-Random Selection for Substrate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ECF08-6891-BCCC-B218-166CE9A81DF1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flipH="1">
            <a:off x="9197797" y="2628552"/>
            <a:ext cx="8774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BACDD6-3DF0-617E-3AF1-8F4A22ABAA8E}"/>
              </a:ext>
            </a:extLst>
          </p:cNvPr>
          <p:cNvCxnSpPr>
            <a:cxnSpLocks/>
            <a:stCxn id="54" idx="1"/>
            <a:endCxn id="51" idx="1"/>
          </p:cNvCxnSpPr>
          <p:nvPr/>
        </p:nvCxnSpPr>
        <p:spPr>
          <a:xfrm rot="10800000" flipH="1" flipV="1">
            <a:off x="7187848" y="2089943"/>
            <a:ext cx="1118074" cy="3129470"/>
          </a:xfrm>
          <a:prstGeom prst="bentConnector3">
            <a:avLst>
              <a:gd name="adj1" fmla="val -20446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07539F-FF32-3821-8ECB-BDA7AA4245B3}"/>
              </a:ext>
            </a:extLst>
          </p:cNvPr>
          <p:cNvSpPr txBox="1"/>
          <p:nvPr/>
        </p:nvSpPr>
        <p:spPr>
          <a:xfrm>
            <a:off x="5781800" y="3301601"/>
            <a:ext cx="1139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????</a:t>
            </a:r>
          </a:p>
          <a:p>
            <a:pPr algn="ctr"/>
            <a:r>
              <a:rPr lang="en-US" sz="2800" i="1" dirty="0"/>
              <a:t>(likely)</a:t>
            </a:r>
          </a:p>
        </p:txBody>
      </p:sp>
    </p:spTree>
    <p:extLst>
      <p:ext uri="{BB962C8B-B14F-4D97-AF65-F5344CB8AC3E}">
        <p14:creationId xmlns:p14="http://schemas.microsoft.com/office/powerpoint/2010/main" val="21819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ABFC-A14D-CE25-0EF5-9DE7CFFD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2000-A72F-C69A-E657-6EFFDE13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114113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1840</Words>
  <Application>Microsoft Macintosh PowerPoint</Application>
  <PresentationFormat>Widescreen</PresentationFormat>
  <Paragraphs>496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Courier</vt:lpstr>
      <vt:lpstr>Times New Roman</vt:lpstr>
      <vt:lpstr>Office Theme</vt:lpstr>
      <vt:lpstr>Quasi-Experiments and Causal Analysis</vt:lpstr>
      <vt:lpstr>Correlation does not imply Causation</vt:lpstr>
      <vt:lpstr>Why does Correlation ≠ Causation:  Treatment Effects in a Partially Observed World</vt:lpstr>
      <vt:lpstr>What Does Correlation ≠ Causation Mean?</vt:lpstr>
      <vt:lpstr>How Have We Overcome Selection Bias So Far?</vt:lpstr>
      <vt:lpstr>Taking Advantage of Quasi-Experiments and Uncontrolled Data Sets</vt:lpstr>
      <vt:lpstr>What is a Quasi-Experiment?</vt:lpstr>
      <vt:lpstr>What is a Quasi-Experiment?</vt:lpstr>
      <vt:lpstr>Four Ways to Take Advantage of Quasi-Experiments</vt:lpstr>
      <vt:lpstr>Matching: Severing Links like an RCT</vt:lpstr>
      <vt:lpstr>The Basic Problem: Confounding</vt:lpstr>
      <vt:lpstr>Differences in Covariates by “Treatment” Assignment</vt:lpstr>
      <vt:lpstr>So, the REAL Problem and Solutions</vt:lpstr>
      <vt:lpstr>Propensity Scores</vt:lpstr>
      <vt:lpstr>What to Do With Propensity Scores</vt:lpstr>
      <vt:lpstr>Check your Matches</vt:lpstr>
      <vt:lpstr>Grazing and Wildfire</vt:lpstr>
      <vt:lpstr>What would you match on?</vt:lpstr>
      <vt:lpstr>Four Ways to Take Advantage of Quasi-Experiments</vt:lpstr>
      <vt:lpstr>What Can We Do Here?</vt:lpstr>
      <vt:lpstr>This is……..Common….but…….</vt:lpstr>
      <vt:lpstr>Instrumental Variables</vt:lpstr>
      <vt:lpstr>Smoking and Cancer as Classic Example</vt:lpstr>
      <vt:lpstr>Assumption 1: Relevance</vt:lpstr>
      <vt:lpstr>Assumption 2: Validity (Exogeneity)</vt:lpstr>
      <vt:lpstr>Rainfall Got Out of Hand</vt:lpstr>
      <vt:lpstr>Assumption 2: Validity (Exogeneity)</vt:lpstr>
      <vt:lpstr>Assumption 2: Validity (Exogeneity)</vt:lpstr>
      <vt:lpstr>PowerPoint Presentation</vt:lpstr>
      <vt:lpstr>Two Approaches in Instruments</vt:lpstr>
      <vt:lpstr>PowerPoint Presentation</vt:lpstr>
      <vt:lpstr>Does Deforestation Drive Malaria?</vt:lpstr>
      <vt:lpstr>Choosing Instruments to Tease Apart a Feedback</vt:lpstr>
      <vt:lpstr>Only IV Shows The Effects of Deforestation</vt:lpstr>
      <vt:lpstr>Do You Have an Instrument in Your System?</vt:lpstr>
      <vt:lpstr>Four Ways to Take Advantage of Quasi-Experiments</vt:lpstr>
      <vt:lpstr>PowerPoint Presentation</vt:lpstr>
      <vt:lpstr>PowerPoint Presentation</vt:lpstr>
      <vt:lpstr>What is a DAG of the System Including Impact?</vt:lpstr>
      <vt:lpstr>Isolate the Effect of Other Things in the SYSTEM</vt:lpstr>
      <vt:lpstr>PowerPoint Presentation</vt:lpstr>
      <vt:lpstr>Taking Advantage of Natural Experiments</vt:lpstr>
      <vt:lpstr>The Before-After Control-Impact Design (BACI) AKA Diff in Diff</vt:lpstr>
      <vt:lpstr>The Before-After Control-Impact Design (BACI) AKA Diff in Diff</vt:lpstr>
      <vt:lpstr>BACI or DiD Analysis</vt:lpstr>
      <vt:lpstr>BACI Data With Many Time Points (and Maybe Sites)</vt:lpstr>
      <vt:lpstr>Parallel Trends Assumed</vt:lpstr>
      <vt:lpstr>Is One Site Enough?</vt:lpstr>
      <vt:lpstr>Why More than One Site?</vt:lpstr>
      <vt:lpstr>PowerPoint Presentation</vt:lpstr>
      <vt:lpstr>Does DECLARING an MPA Increase Fishing?</vt:lpstr>
      <vt:lpstr>Does DECLARING an MPA Increase Fishing?</vt:lpstr>
      <vt:lpstr>Unintended Side-Effect of MPA Declaration</vt:lpstr>
      <vt:lpstr>Unintended Side-Effect of MPA Declaration</vt:lpstr>
      <vt:lpstr>Four Ways to Take Advantage of Quasi-Experiments</vt:lpstr>
      <vt:lpstr>If You Don’t Have a Good Control, Look for a Discontinuity</vt:lpstr>
      <vt:lpstr>Using a Running Variable to Control for Confounding</vt:lpstr>
      <vt:lpstr>How to Use a Discontinuity</vt:lpstr>
      <vt:lpstr>The RDD Model – Similar to DiD</vt:lpstr>
      <vt:lpstr>Example: Do EEZs Stop Fishing from Foreign Fleets</vt:lpstr>
      <vt:lpstr>EEZs Work!</vt:lpstr>
      <vt:lpstr>The Effect is Driven by Unauthorized Fishing</vt:lpstr>
      <vt:lpstr>Which of These Works for You? How would you Implement It?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Approaches to Observational Data</dc:title>
  <dc:creator>Jarrett Byrnes</dc:creator>
  <cp:lastModifiedBy>Jarrett Byrnes</cp:lastModifiedBy>
  <cp:revision>23</cp:revision>
  <dcterms:created xsi:type="dcterms:W3CDTF">2023-11-16T20:31:23Z</dcterms:created>
  <dcterms:modified xsi:type="dcterms:W3CDTF">2025-04-24T14:45:35Z</dcterms:modified>
</cp:coreProperties>
</file>